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78" r:id="rId10"/>
    <p:sldId id="279" r:id="rId11"/>
    <p:sldId id="265" r:id="rId12"/>
    <p:sldId id="266" r:id="rId13"/>
    <p:sldId id="267" r:id="rId14"/>
    <p:sldId id="268" r:id="rId15"/>
    <p:sldId id="269" r:id="rId16"/>
    <p:sldId id="270" r:id="rId17"/>
    <p:sldId id="271" r:id="rId18"/>
    <p:sldId id="272" r:id="rId19"/>
    <p:sldId id="280" r:id="rId20"/>
    <p:sldId id="273" r:id="rId21"/>
    <p:sldId id="281" r:id="rId22"/>
    <p:sldId id="282" r:id="rId23"/>
    <p:sldId id="283" r:id="rId24"/>
    <p:sldId id="274" r:id="rId25"/>
    <p:sldId id="275" r:id="rId26"/>
    <p:sldId id="276" r:id="rId27"/>
    <p:sldId id="277" r:id="rId28"/>
  </p:sldIdLst>
  <p:sldSz cx="9144000" cy="6858000" type="screen4x3"/>
  <p:notesSz cx="6794500" cy="9906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98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827088" y="2060848"/>
            <a:ext cx="7561262" cy="1398017"/>
          </a:xfrm>
        </p:spPr>
        <p:txBody>
          <a:bodyPr anchor="b"/>
          <a:lstStyle/>
          <a:p>
            <a:r>
              <a:rPr lang="sv-SE" smtClean="0"/>
              <a:t>Klicka här för att ändra format</a:t>
            </a:r>
            <a:endParaRPr lang="sv-SE" dirty="0"/>
          </a:p>
        </p:txBody>
      </p:sp>
      <p:sp>
        <p:nvSpPr>
          <p:cNvPr id="3" name="Underrubrik 2"/>
          <p:cNvSpPr>
            <a:spLocks noGrp="1"/>
          </p:cNvSpPr>
          <p:nvPr>
            <p:ph type="subTitle" idx="1"/>
          </p:nvPr>
        </p:nvSpPr>
        <p:spPr>
          <a:xfrm>
            <a:off x="827088" y="3573016"/>
            <a:ext cx="5760000" cy="1752600"/>
          </a:xfrm>
        </p:spPr>
        <p:txBody>
          <a:bodyPr/>
          <a:lstStyle>
            <a:lvl1pPr marL="0" indent="0" algn="l">
              <a:buNone/>
              <a:defRPr>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fld id="{79E63091-4370-4F77-B048-F157665F9F55}" type="datetimeFigureOut">
              <a:rPr lang="sv-SE" smtClean="0"/>
              <a:t>2012-11-06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16F1C83-1D2C-4C9E-93E5-08A6C5D19A85}" type="slidenum">
              <a:rPr lang="sv-SE" smtClean="0"/>
              <a:t>‹#›</a:t>
            </a:fld>
            <a:endParaRPr lang="sv-SE"/>
          </a:p>
        </p:txBody>
      </p:sp>
    </p:spTree>
    <p:extLst>
      <p:ext uri="{BB962C8B-B14F-4D97-AF65-F5344CB8AC3E}">
        <p14:creationId xmlns:p14="http://schemas.microsoft.com/office/powerpoint/2010/main" val="83454691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Rubrik och innehåll Blå/Vit logo">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solidFill>
                  <a:schemeClr val="tx2"/>
                </a:solidFill>
              </a:defRPr>
            </a:lvl1pPr>
          </a:lstStyle>
          <a:p>
            <a:r>
              <a:rPr lang="sv-SE" smtClean="0"/>
              <a:t>Klicka här för att ändra format</a:t>
            </a:r>
            <a:endParaRPr lang="sv-SE" dirty="0"/>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datum 3"/>
          <p:cNvSpPr>
            <a:spLocks noGrp="1"/>
          </p:cNvSpPr>
          <p:nvPr>
            <p:ph type="dt" sz="half" idx="10"/>
          </p:nvPr>
        </p:nvSpPr>
        <p:spPr/>
        <p:txBody>
          <a:bodyPr/>
          <a:lstStyle/>
          <a:p>
            <a:fld id="{79E63091-4370-4F77-B048-F157665F9F55}" type="datetimeFigureOut">
              <a:rPr lang="sv-SE" smtClean="0"/>
              <a:t>2012-11-06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16F1C83-1D2C-4C9E-93E5-08A6C5D19A85}" type="slidenum">
              <a:rPr lang="sv-SE" smtClean="0"/>
              <a:t>‹#›</a:t>
            </a:fld>
            <a:endParaRPr lang="sv-SE"/>
          </a:p>
        </p:txBody>
      </p:sp>
      <p:pic>
        <p:nvPicPr>
          <p:cNvPr id="7" name="Bildobjekt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68800"/>
            <a:ext cx="9144000" cy="915429"/>
          </a:xfrm>
          <a:prstGeom prst="rect">
            <a:avLst/>
          </a:prstGeom>
        </p:spPr>
      </p:pic>
      <p:sp>
        <p:nvSpPr>
          <p:cNvPr id="9" name="Text Box 11"/>
          <p:cNvSpPr txBox="1">
            <a:spLocks noChangeArrowheads="1"/>
          </p:cNvSpPr>
          <p:nvPr/>
        </p:nvSpPr>
        <p:spPr bwMode="auto">
          <a:xfrm>
            <a:off x="200025" y="6440488"/>
            <a:ext cx="48577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eaLnBrk="1" hangingPunct="1">
              <a:spcBef>
                <a:spcPct val="50000"/>
              </a:spcBef>
            </a:pPr>
            <a:r>
              <a:rPr lang="sv-SE" sz="1000" b="1" smtClean="0">
                <a:solidFill>
                  <a:schemeClr val="bg1"/>
                </a:solidFill>
              </a:rPr>
              <a:t>Utredningen om vissa livförsäkringsfrågor</a:t>
            </a:r>
            <a:endParaRPr lang="sv-SE" sz="1000" b="1" dirty="0">
              <a:solidFill>
                <a:schemeClr val="bg1"/>
              </a:solidFill>
            </a:endParaRPr>
          </a:p>
        </p:txBody>
      </p:sp>
    </p:spTree>
    <p:extLst>
      <p:ext uri="{BB962C8B-B14F-4D97-AF65-F5344CB8AC3E}">
        <p14:creationId xmlns:p14="http://schemas.microsoft.com/office/powerpoint/2010/main" val="213744579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Tom Blå/Vit logo">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79E63091-4370-4F77-B048-F157665F9F55}" type="datetimeFigureOut">
              <a:rPr lang="sv-SE" smtClean="0"/>
              <a:t>2012-11-06</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916F1C83-1D2C-4C9E-93E5-08A6C5D19A85}" type="slidenum">
              <a:rPr lang="sv-SE" smtClean="0"/>
              <a:t>‹#›</a:t>
            </a:fld>
            <a:endParaRPr lang="sv-SE"/>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68800"/>
            <a:ext cx="9144000" cy="915429"/>
          </a:xfrm>
          <a:prstGeom prst="rect">
            <a:avLst/>
          </a:prstGeom>
        </p:spPr>
      </p:pic>
      <p:sp>
        <p:nvSpPr>
          <p:cNvPr id="7" name="Text Box 11"/>
          <p:cNvSpPr txBox="1">
            <a:spLocks noChangeArrowheads="1"/>
          </p:cNvSpPr>
          <p:nvPr/>
        </p:nvSpPr>
        <p:spPr bwMode="auto">
          <a:xfrm>
            <a:off x="200025" y="6440488"/>
            <a:ext cx="48577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eaLnBrk="1" hangingPunct="1">
              <a:spcBef>
                <a:spcPct val="50000"/>
              </a:spcBef>
            </a:pPr>
            <a:r>
              <a:rPr lang="sv-SE" sz="1000" b="1" smtClean="0">
                <a:solidFill>
                  <a:schemeClr val="bg1"/>
                </a:solidFill>
              </a:rPr>
              <a:t>Utredningen om vissa livförsäkringsfrågor</a:t>
            </a:r>
            <a:endParaRPr lang="sv-SE" sz="1000" b="1" dirty="0">
              <a:solidFill>
                <a:schemeClr val="bg1"/>
              </a:solidFill>
            </a:endParaRPr>
          </a:p>
        </p:txBody>
      </p:sp>
    </p:spTree>
    <p:extLst>
      <p:ext uri="{BB962C8B-B14F-4D97-AF65-F5344CB8AC3E}">
        <p14:creationId xmlns:p14="http://schemas.microsoft.com/office/powerpoint/2010/main" val="82538348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Avsnittsrubrik Blå">
    <p:spTree>
      <p:nvGrpSpPr>
        <p:cNvPr id="1" name=""/>
        <p:cNvGrpSpPr/>
        <p:nvPr/>
      </p:nvGrpSpPr>
      <p:grpSpPr>
        <a:xfrm>
          <a:off x="0" y="0"/>
          <a:ext cx="0" cy="0"/>
          <a:chOff x="0" y="0"/>
          <a:chExt cx="0" cy="0"/>
        </a:xfrm>
      </p:grpSpPr>
      <p:pic>
        <p:nvPicPr>
          <p:cNvPr id="7" name="Picture 4" descr="C:\Users\MalinD\AppData\Local\Microsoft\Windows\Temporary Internet Files\Content.Outlook\X3IQAKST\rk_bla_divider_utan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03" y="0"/>
            <a:ext cx="9138793"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Rubrik 1"/>
          <p:cNvSpPr>
            <a:spLocks noGrp="1"/>
          </p:cNvSpPr>
          <p:nvPr>
            <p:ph type="title"/>
          </p:nvPr>
        </p:nvSpPr>
        <p:spPr>
          <a:xfrm>
            <a:off x="819961" y="2844800"/>
            <a:ext cx="7560000" cy="1396800"/>
          </a:xfrm>
        </p:spPr>
        <p:txBody>
          <a:bodyPr vert="horz" lIns="91440" tIns="45720" rIns="91440" bIns="45720" rtlCol="0" anchor="b">
            <a:normAutofit/>
          </a:bodyPr>
          <a:lstStyle>
            <a:lvl1pPr>
              <a:defRPr lang="sv-SE" dirty="0">
                <a:solidFill>
                  <a:schemeClr val="bg1"/>
                </a:solidFill>
              </a:defRPr>
            </a:lvl1pPr>
          </a:lstStyle>
          <a:p>
            <a:pPr lvl="0"/>
            <a:r>
              <a:rPr lang="sv-SE" smtClean="0"/>
              <a:t>Klicka här för att ändra format</a:t>
            </a:r>
            <a:endParaRPr lang="sv-SE" dirty="0"/>
          </a:p>
        </p:txBody>
      </p:sp>
      <p:sp>
        <p:nvSpPr>
          <p:cNvPr id="12" name="Underrubrik 2"/>
          <p:cNvSpPr>
            <a:spLocks noGrp="1"/>
          </p:cNvSpPr>
          <p:nvPr>
            <p:ph type="subTitle" idx="1"/>
          </p:nvPr>
        </p:nvSpPr>
        <p:spPr>
          <a:xfrm>
            <a:off x="827088" y="4365104"/>
            <a:ext cx="7561262" cy="960512"/>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279142364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Rubrikbild Neutral">
    <p:spTree>
      <p:nvGrpSpPr>
        <p:cNvPr id="1" name=""/>
        <p:cNvGrpSpPr/>
        <p:nvPr/>
      </p:nvGrpSpPr>
      <p:grpSpPr>
        <a:xfrm>
          <a:off x="0" y="0"/>
          <a:ext cx="0" cy="0"/>
          <a:chOff x="0" y="0"/>
          <a:chExt cx="0" cy="0"/>
        </a:xfrm>
      </p:grpSpPr>
      <p:sp>
        <p:nvSpPr>
          <p:cNvPr id="2" name="Rubrik 1"/>
          <p:cNvSpPr>
            <a:spLocks noGrp="1"/>
          </p:cNvSpPr>
          <p:nvPr>
            <p:ph type="ctrTitle"/>
          </p:nvPr>
        </p:nvSpPr>
        <p:spPr>
          <a:xfrm>
            <a:off x="827088" y="2060848"/>
            <a:ext cx="7561262" cy="1398017"/>
          </a:xfrm>
        </p:spPr>
        <p:txBody>
          <a:bodyPr anchor="b"/>
          <a:lstStyle>
            <a:lvl1pPr>
              <a:defRPr>
                <a:solidFill>
                  <a:schemeClr val="tx1"/>
                </a:solidFill>
              </a:defRPr>
            </a:lvl1pPr>
          </a:lstStyle>
          <a:p>
            <a:r>
              <a:rPr lang="sv-SE" smtClean="0"/>
              <a:t>Klicka här för att ändra format</a:t>
            </a:r>
            <a:endParaRPr lang="sv-SE" dirty="0"/>
          </a:p>
        </p:txBody>
      </p:sp>
      <p:sp>
        <p:nvSpPr>
          <p:cNvPr id="3" name="Underrubrik 2"/>
          <p:cNvSpPr>
            <a:spLocks noGrp="1"/>
          </p:cNvSpPr>
          <p:nvPr>
            <p:ph type="subTitle" idx="1"/>
          </p:nvPr>
        </p:nvSpPr>
        <p:spPr>
          <a:xfrm>
            <a:off x="827088" y="3573016"/>
            <a:ext cx="7561262" cy="1752600"/>
          </a:xfrm>
        </p:spPr>
        <p:txBody>
          <a:bodyPr/>
          <a:lstStyle>
            <a:lvl1pPr marL="0" indent="0" algn="l">
              <a:buNone/>
              <a:defRPr>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fld id="{79E63091-4370-4F77-B048-F157665F9F55}" type="datetimeFigureOut">
              <a:rPr lang="sv-SE" smtClean="0"/>
              <a:t>2012-11-06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16F1C83-1D2C-4C9E-93E5-08A6C5D19A85}" type="slidenum">
              <a:rPr lang="sv-SE" smtClean="0"/>
              <a:t>‹#›</a:t>
            </a:fld>
            <a:endParaRPr lang="sv-SE"/>
          </a:p>
        </p:txBody>
      </p:sp>
      <p:pic>
        <p:nvPicPr>
          <p:cNvPr id="8" name="Bildobjekt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68800"/>
            <a:ext cx="9144000" cy="915429"/>
          </a:xfrm>
          <a:prstGeom prst="rect">
            <a:avLst/>
          </a:prstGeom>
        </p:spPr>
      </p:pic>
      <p:sp>
        <p:nvSpPr>
          <p:cNvPr id="9" name="Text Box 11"/>
          <p:cNvSpPr txBox="1">
            <a:spLocks noChangeArrowheads="1"/>
          </p:cNvSpPr>
          <p:nvPr/>
        </p:nvSpPr>
        <p:spPr bwMode="auto">
          <a:xfrm>
            <a:off x="200025" y="6440488"/>
            <a:ext cx="48577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eaLnBrk="1" hangingPunct="1">
              <a:spcBef>
                <a:spcPct val="50000"/>
              </a:spcBef>
            </a:pPr>
            <a:r>
              <a:rPr lang="sv-SE" sz="1000" b="1" smtClean="0">
                <a:solidFill>
                  <a:schemeClr val="bg1"/>
                </a:solidFill>
              </a:rPr>
              <a:t>Utredningen om vissa livförsäkringsfrågor</a:t>
            </a:r>
            <a:endParaRPr lang="sv-SE" sz="1000" b="1" dirty="0">
              <a:solidFill>
                <a:schemeClr val="bg1"/>
              </a:solidFill>
            </a:endParaRPr>
          </a:p>
        </p:txBody>
      </p:sp>
    </p:spTree>
    <p:extLst>
      <p:ext uri="{BB962C8B-B14F-4D97-AF65-F5344CB8AC3E}">
        <p14:creationId xmlns:p14="http://schemas.microsoft.com/office/powerpoint/2010/main" val="255618633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Rubrik och innehåll - Neutra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solidFill>
                  <a:schemeClr val="tx2"/>
                </a:solidFill>
              </a:defRPr>
            </a:lvl1pPr>
          </a:lstStyle>
          <a:p>
            <a:r>
              <a:rPr lang="sv-SE" smtClean="0"/>
              <a:t>Klicka här för att ändra format</a:t>
            </a:r>
            <a:endParaRPr lang="sv-SE" dirty="0"/>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79E63091-4370-4F77-B048-F157665F9F55}" type="datetimeFigureOut">
              <a:rPr lang="sv-SE" smtClean="0"/>
              <a:t>2012-11-06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16F1C83-1D2C-4C9E-93E5-08A6C5D19A85}" type="slidenum">
              <a:rPr lang="sv-SE" smtClean="0"/>
              <a:t>‹#›</a:t>
            </a:fld>
            <a:endParaRPr lang="sv-SE"/>
          </a:p>
        </p:txBody>
      </p:sp>
      <p:pic>
        <p:nvPicPr>
          <p:cNvPr id="7" name="Bildobjekt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68800"/>
            <a:ext cx="9144000" cy="915429"/>
          </a:xfrm>
          <a:prstGeom prst="rect">
            <a:avLst/>
          </a:prstGeom>
        </p:spPr>
      </p:pic>
      <p:sp>
        <p:nvSpPr>
          <p:cNvPr id="9" name="Text Box 11"/>
          <p:cNvSpPr txBox="1">
            <a:spLocks noChangeArrowheads="1"/>
          </p:cNvSpPr>
          <p:nvPr/>
        </p:nvSpPr>
        <p:spPr bwMode="auto">
          <a:xfrm>
            <a:off x="200025" y="6440488"/>
            <a:ext cx="48577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eaLnBrk="1" hangingPunct="1">
              <a:spcBef>
                <a:spcPct val="50000"/>
              </a:spcBef>
            </a:pPr>
            <a:r>
              <a:rPr lang="sv-SE" sz="1000" b="1" smtClean="0">
                <a:solidFill>
                  <a:schemeClr val="bg1"/>
                </a:solidFill>
              </a:rPr>
              <a:t>Utredningen om vissa livförsäkringsfrågor</a:t>
            </a:r>
            <a:endParaRPr lang="sv-SE" sz="1000" b="1" dirty="0">
              <a:solidFill>
                <a:schemeClr val="bg1"/>
              </a:solidFill>
            </a:endParaRPr>
          </a:p>
        </p:txBody>
      </p:sp>
    </p:spTree>
    <p:extLst>
      <p:ext uri="{BB962C8B-B14F-4D97-AF65-F5344CB8AC3E}">
        <p14:creationId xmlns:p14="http://schemas.microsoft.com/office/powerpoint/2010/main" val="154122506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blank" preserve="1">
  <p:cSld name="Tom - Neutral">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79E63091-4370-4F77-B048-F157665F9F55}" type="datetimeFigureOut">
              <a:rPr lang="sv-SE" smtClean="0"/>
              <a:t>2012-11-06</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916F1C83-1D2C-4C9E-93E5-08A6C5D19A85}" type="slidenum">
              <a:rPr lang="sv-SE" smtClean="0"/>
              <a:t>‹#›</a:t>
            </a:fld>
            <a:endParaRPr lang="sv-SE"/>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68800"/>
            <a:ext cx="9144000" cy="915429"/>
          </a:xfrm>
          <a:prstGeom prst="rect">
            <a:avLst/>
          </a:prstGeom>
        </p:spPr>
      </p:pic>
      <p:sp>
        <p:nvSpPr>
          <p:cNvPr id="7" name="Text Box 11"/>
          <p:cNvSpPr txBox="1">
            <a:spLocks noChangeArrowheads="1"/>
          </p:cNvSpPr>
          <p:nvPr/>
        </p:nvSpPr>
        <p:spPr bwMode="auto">
          <a:xfrm>
            <a:off x="200025" y="6440488"/>
            <a:ext cx="48577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eaLnBrk="1" hangingPunct="1">
              <a:spcBef>
                <a:spcPct val="50000"/>
              </a:spcBef>
            </a:pPr>
            <a:r>
              <a:rPr lang="sv-SE" sz="1000" b="1" smtClean="0">
                <a:solidFill>
                  <a:schemeClr val="bg1"/>
                </a:solidFill>
              </a:rPr>
              <a:t>Utredningen om vissa livförsäkringsfrågor</a:t>
            </a:r>
            <a:endParaRPr lang="sv-SE" sz="1000" b="1" dirty="0">
              <a:solidFill>
                <a:schemeClr val="bg1"/>
              </a:solidFill>
            </a:endParaRPr>
          </a:p>
        </p:txBody>
      </p:sp>
    </p:spTree>
    <p:extLst>
      <p:ext uri="{BB962C8B-B14F-4D97-AF65-F5344CB8AC3E}">
        <p14:creationId xmlns:p14="http://schemas.microsoft.com/office/powerpoint/2010/main" val="128411633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Avsnittsrubrik Neutral">
    <p:spTree>
      <p:nvGrpSpPr>
        <p:cNvPr id="1" name=""/>
        <p:cNvGrpSpPr/>
        <p:nvPr/>
      </p:nvGrpSpPr>
      <p:grpSpPr>
        <a:xfrm>
          <a:off x="0" y="0"/>
          <a:ext cx="0" cy="0"/>
          <a:chOff x="0" y="0"/>
          <a:chExt cx="0" cy="0"/>
        </a:xfrm>
      </p:grpSpPr>
      <p:pic>
        <p:nvPicPr>
          <p:cNvPr id="2050" name="Picture 2" descr="C:\Users\MalinD\AppData\Local\Microsoft\Windows\Temporary Internet Files\Content.Outlook\X3IQAKST\rk_neutral_divider_utan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03" y="0"/>
            <a:ext cx="9138793"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Rubrik 1"/>
          <p:cNvSpPr>
            <a:spLocks noGrp="1"/>
          </p:cNvSpPr>
          <p:nvPr>
            <p:ph type="ctrTitle"/>
          </p:nvPr>
        </p:nvSpPr>
        <p:spPr>
          <a:xfrm>
            <a:off x="827088" y="2823071"/>
            <a:ext cx="7561262" cy="1398017"/>
          </a:xfrm>
        </p:spPr>
        <p:txBody>
          <a:bodyPr anchor="b"/>
          <a:lstStyle>
            <a:lvl1pPr>
              <a:defRPr>
                <a:solidFill>
                  <a:schemeClr val="bg1"/>
                </a:solidFill>
              </a:defRPr>
            </a:lvl1pPr>
          </a:lstStyle>
          <a:p>
            <a:r>
              <a:rPr lang="sv-SE" smtClean="0"/>
              <a:t>Klicka här för att ändra format</a:t>
            </a:r>
            <a:endParaRPr lang="sv-SE" dirty="0"/>
          </a:p>
        </p:txBody>
      </p:sp>
      <p:sp>
        <p:nvSpPr>
          <p:cNvPr id="3" name="Underrubrik 2"/>
          <p:cNvSpPr>
            <a:spLocks noGrp="1"/>
          </p:cNvSpPr>
          <p:nvPr>
            <p:ph type="subTitle" idx="1"/>
          </p:nvPr>
        </p:nvSpPr>
        <p:spPr>
          <a:xfrm>
            <a:off x="827088" y="4365104"/>
            <a:ext cx="7561262" cy="960512"/>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230621213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dirty="0"/>
          </a:p>
        </p:txBody>
      </p:sp>
      <p:sp>
        <p:nvSpPr>
          <p:cNvPr id="3" name="Platshållare för innehåll 2"/>
          <p:cNvSpPr>
            <a:spLocks noGrp="1"/>
          </p:cNvSpPr>
          <p:nvPr>
            <p:ph idx="1"/>
          </p:nvPr>
        </p:nvSpPr>
        <p:spPr/>
        <p:txBody>
          <a:bodyPr/>
          <a:lstStyle>
            <a:lvl1pPr>
              <a:defRPr>
                <a:latin typeface="+mj-lt"/>
              </a:defRPr>
            </a:lvl1pPr>
            <a:lvl2pPr>
              <a:defRPr sz="2200">
                <a:latin typeface="+mj-lt"/>
              </a:defRPr>
            </a:lvl2pPr>
            <a:lvl3pPr>
              <a:defRPr>
                <a:latin typeface="+mj-lt"/>
              </a:defRPr>
            </a:lvl3pPr>
            <a:lvl4pPr>
              <a:defRPr>
                <a:latin typeface="+mj-lt"/>
              </a:defRPr>
            </a:lvl4pPr>
            <a:lvl5pPr>
              <a:defRPr>
                <a:latin typeface="+mj-lt"/>
              </a:defRPr>
            </a:lvl5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datum 3"/>
          <p:cNvSpPr>
            <a:spLocks noGrp="1"/>
          </p:cNvSpPr>
          <p:nvPr>
            <p:ph type="dt" sz="half" idx="10"/>
          </p:nvPr>
        </p:nvSpPr>
        <p:spPr/>
        <p:txBody>
          <a:bodyPr/>
          <a:lstStyle/>
          <a:p>
            <a:fld id="{79E63091-4370-4F77-B048-F157665F9F55}" type="datetimeFigureOut">
              <a:rPr lang="sv-SE" smtClean="0"/>
              <a:t>2012-11-06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16F1C83-1D2C-4C9E-93E5-08A6C5D19A85}" type="slidenum">
              <a:rPr lang="sv-SE" smtClean="0"/>
              <a:t>‹#›</a:t>
            </a:fld>
            <a:endParaRPr lang="sv-SE"/>
          </a:p>
        </p:txBody>
      </p:sp>
    </p:spTree>
    <p:extLst>
      <p:ext uri="{BB962C8B-B14F-4D97-AF65-F5344CB8AC3E}">
        <p14:creationId xmlns:p14="http://schemas.microsoft.com/office/powerpoint/2010/main" val="306004680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Avsnittsrubrik">
    <p:spTree>
      <p:nvGrpSpPr>
        <p:cNvPr id="1" name=""/>
        <p:cNvGrpSpPr/>
        <p:nvPr/>
      </p:nvGrpSpPr>
      <p:grpSpPr>
        <a:xfrm>
          <a:off x="0" y="0"/>
          <a:ext cx="0" cy="0"/>
          <a:chOff x="0" y="0"/>
          <a:chExt cx="0" cy="0"/>
        </a:xfrm>
      </p:grpSpPr>
      <p:pic>
        <p:nvPicPr>
          <p:cNvPr id="3" name="Bildobjekt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03" y="0"/>
            <a:ext cx="9138793" cy="6858000"/>
          </a:xfrm>
          <a:prstGeom prst="rect">
            <a:avLst/>
          </a:prstGeom>
        </p:spPr>
      </p:pic>
      <p:sp>
        <p:nvSpPr>
          <p:cNvPr id="2" name="Rubrik 1"/>
          <p:cNvSpPr>
            <a:spLocks noGrp="1"/>
          </p:cNvSpPr>
          <p:nvPr>
            <p:ph type="title"/>
          </p:nvPr>
        </p:nvSpPr>
        <p:spPr>
          <a:xfrm>
            <a:off x="819961" y="2844800"/>
            <a:ext cx="7560000" cy="1396800"/>
          </a:xfrm>
        </p:spPr>
        <p:txBody>
          <a:bodyPr vert="horz" lIns="91440" tIns="45720" rIns="91440" bIns="45720" rtlCol="0" anchor="b">
            <a:normAutofit/>
          </a:bodyPr>
          <a:lstStyle>
            <a:lvl1pPr>
              <a:defRPr lang="sv-SE" dirty="0">
                <a:solidFill>
                  <a:schemeClr val="bg1"/>
                </a:solidFill>
              </a:defRPr>
            </a:lvl1pPr>
          </a:lstStyle>
          <a:p>
            <a:pPr lvl="0"/>
            <a:r>
              <a:rPr lang="sv-SE" smtClean="0"/>
              <a:t>Klicka här för att ändra format</a:t>
            </a:r>
            <a:endParaRPr lang="sv-SE" dirty="0"/>
          </a:p>
        </p:txBody>
      </p:sp>
      <p:sp>
        <p:nvSpPr>
          <p:cNvPr id="12" name="Underrubrik 2"/>
          <p:cNvSpPr>
            <a:spLocks noGrp="1"/>
          </p:cNvSpPr>
          <p:nvPr>
            <p:ph type="subTitle" idx="1"/>
          </p:nvPr>
        </p:nvSpPr>
        <p:spPr>
          <a:xfrm>
            <a:off x="827088" y="4365104"/>
            <a:ext cx="7561262" cy="960512"/>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7442723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dirty="0"/>
          </a:p>
        </p:txBody>
      </p:sp>
      <p:sp>
        <p:nvSpPr>
          <p:cNvPr id="3" name="Platshållare för innehåll 2"/>
          <p:cNvSpPr>
            <a:spLocks noGrp="1"/>
          </p:cNvSpPr>
          <p:nvPr>
            <p:ph sz="half" idx="1"/>
          </p:nvPr>
        </p:nvSpPr>
        <p:spPr>
          <a:xfrm>
            <a:off x="827087" y="1844676"/>
            <a:ext cx="3673475" cy="3889374"/>
          </a:xfrm>
        </p:spPr>
        <p:txBody>
          <a:bodyPr>
            <a:normAutofit/>
          </a:bodyPr>
          <a:lstStyle>
            <a:lvl1pPr>
              <a:defRPr sz="2200" b="0">
                <a:latin typeface="+mj-lt"/>
              </a:defRPr>
            </a:lvl1pPr>
            <a:lvl2pPr>
              <a:defRPr sz="2000" b="0">
                <a:latin typeface="+mj-lt"/>
              </a:defRPr>
            </a:lvl2pPr>
            <a:lvl3pPr>
              <a:defRPr sz="1800" b="0">
                <a:latin typeface="+mj-lt"/>
              </a:defRPr>
            </a:lvl3pPr>
            <a:lvl4pPr>
              <a:defRPr sz="1800" b="0">
                <a:latin typeface="+mj-lt"/>
              </a:defRPr>
            </a:lvl4pPr>
            <a:lvl5pPr>
              <a:defRPr sz="1800" b="0">
                <a:latin typeface="+mj-lt"/>
              </a:defRPr>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innehåll 3"/>
          <p:cNvSpPr>
            <a:spLocks noGrp="1"/>
          </p:cNvSpPr>
          <p:nvPr>
            <p:ph sz="half" idx="2"/>
          </p:nvPr>
        </p:nvSpPr>
        <p:spPr>
          <a:xfrm>
            <a:off x="4643438" y="1844676"/>
            <a:ext cx="3744911" cy="3889374"/>
          </a:xfrm>
        </p:spPr>
        <p:txBody>
          <a:bodyPr>
            <a:normAutofit/>
          </a:bodyPr>
          <a:lstStyle>
            <a:lvl1pPr>
              <a:defRPr sz="2200" b="0">
                <a:latin typeface="+mj-lt"/>
              </a:defRPr>
            </a:lvl1pPr>
            <a:lvl2pPr>
              <a:defRPr sz="2000" b="0">
                <a:latin typeface="+mj-lt"/>
              </a:defRPr>
            </a:lvl2pPr>
            <a:lvl3pPr>
              <a:defRPr sz="1800" b="0">
                <a:latin typeface="+mj-lt"/>
              </a:defRPr>
            </a:lvl3pPr>
            <a:lvl4pPr>
              <a:defRPr sz="1800" b="0">
                <a:latin typeface="+mj-lt"/>
              </a:defRPr>
            </a:lvl4pPr>
            <a:lvl5pPr>
              <a:defRPr sz="1800" b="0">
                <a:latin typeface="+mj-lt"/>
              </a:defRPr>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5" name="Platshållare för datum 4"/>
          <p:cNvSpPr>
            <a:spLocks noGrp="1"/>
          </p:cNvSpPr>
          <p:nvPr>
            <p:ph type="dt" sz="half" idx="10"/>
          </p:nvPr>
        </p:nvSpPr>
        <p:spPr/>
        <p:txBody>
          <a:bodyPr/>
          <a:lstStyle/>
          <a:p>
            <a:fld id="{79E63091-4370-4F77-B048-F157665F9F55}" type="datetimeFigureOut">
              <a:rPr lang="sv-SE" smtClean="0"/>
              <a:t>2012-11-06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16F1C83-1D2C-4C9E-93E5-08A6C5D19A85}" type="slidenum">
              <a:rPr lang="sv-SE" smtClean="0"/>
              <a:t>‹#›</a:t>
            </a:fld>
            <a:endParaRPr lang="sv-SE"/>
          </a:p>
        </p:txBody>
      </p:sp>
    </p:spTree>
    <p:extLst>
      <p:ext uri="{BB962C8B-B14F-4D97-AF65-F5344CB8AC3E}">
        <p14:creationId xmlns:p14="http://schemas.microsoft.com/office/powerpoint/2010/main" val="413925825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27088" y="549276"/>
            <a:ext cx="7561262" cy="1150938"/>
          </a:xfrm>
        </p:spPr>
        <p:txBody>
          <a:bodyPr/>
          <a:lstStyle>
            <a:lvl1pPr>
              <a:defRPr/>
            </a:lvl1pPr>
          </a:lstStyle>
          <a:p>
            <a:r>
              <a:rPr lang="sv-SE" smtClean="0"/>
              <a:t>Klicka här för att ändra format</a:t>
            </a:r>
            <a:endParaRPr lang="sv-SE" dirty="0"/>
          </a:p>
        </p:txBody>
      </p:sp>
      <p:sp>
        <p:nvSpPr>
          <p:cNvPr id="3" name="Platshållare för text 2"/>
          <p:cNvSpPr>
            <a:spLocks noGrp="1"/>
          </p:cNvSpPr>
          <p:nvPr>
            <p:ph type="body" idx="1"/>
          </p:nvPr>
        </p:nvSpPr>
        <p:spPr>
          <a:xfrm>
            <a:off x="827088" y="1844675"/>
            <a:ext cx="3670300" cy="647700"/>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827087" y="2565400"/>
            <a:ext cx="3673475" cy="3168650"/>
          </a:xfrm>
        </p:spPr>
        <p:txBody>
          <a:bodyPr>
            <a:normAutofit/>
          </a:bodyPr>
          <a:lstStyle>
            <a:lvl1pPr marL="266700" indent="-266700">
              <a:defRPr sz="2000" b="0">
                <a:latin typeface="+mj-lt"/>
              </a:defRPr>
            </a:lvl1pPr>
            <a:lvl2pPr marL="534988" indent="-268288">
              <a:defRPr sz="1800" b="0">
                <a:latin typeface="+mj-lt"/>
              </a:defRPr>
            </a:lvl2pPr>
            <a:lvl3pPr marL="715963" indent="-180975">
              <a:defRPr sz="1600" b="0">
                <a:latin typeface="+mj-lt"/>
              </a:defRPr>
            </a:lvl3pPr>
            <a:lvl4pPr marL="896938" indent="-180975">
              <a:defRPr sz="1400" b="0">
                <a:latin typeface="+mj-lt"/>
              </a:defRPr>
            </a:lvl4pPr>
            <a:lvl5pPr marL="1077913" indent="-180975">
              <a:defRPr sz="1400" b="0">
                <a:latin typeface="+mj-lt"/>
              </a:defRPr>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5" name="Platshållare för text 4"/>
          <p:cNvSpPr>
            <a:spLocks noGrp="1"/>
          </p:cNvSpPr>
          <p:nvPr>
            <p:ph type="body" sz="quarter" idx="3"/>
          </p:nvPr>
        </p:nvSpPr>
        <p:spPr>
          <a:xfrm>
            <a:off x="4643438" y="1844675"/>
            <a:ext cx="3744912" cy="647701"/>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3439" y="2565400"/>
            <a:ext cx="3744912" cy="3168650"/>
          </a:xfrm>
        </p:spPr>
        <p:txBody>
          <a:bodyPr>
            <a:normAutofit/>
          </a:bodyPr>
          <a:lstStyle>
            <a:lvl1pPr marL="266700" indent="-266700">
              <a:tabLst/>
              <a:defRPr sz="2000" b="0">
                <a:latin typeface="+mj-lt"/>
              </a:defRPr>
            </a:lvl1pPr>
            <a:lvl2pPr marL="534988" indent="-268288">
              <a:defRPr sz="1800" b="0">
                <a:latin typeface="+mj-lt"/>
              </a:defRPr>
            </a:lvl2pPr>
            <a:lvl3pPr marL="715963" indent="-180975">
              <a:defRPr sz="1600" b="0">
                <a:latin typeface="+mj-lt"/>
              </a:defRPr>
            </a:lvl3pPr>
            <a:lvl4pPr marL="896938" indent="-180975">
              <a:defRPr sz="1400" b="0">
                <a:latin typeface="+mj-lt"/>
              </a:defRPr>
            </a:lvl4pPr>
            <a:lvl5pPr marL="1077913" indent="-180975">
              <a:defRPr sz="1400" b="0">
                <a:latin typeface="+mj-lt"/>
              </a:defRPr>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7" name="Platshållare för datum 6"/>
          <p:cNvSpPr>
            <a:spLocks noGrp="1"/>
          </p:cNvSpPr>
          <p:nvPr>
            <p:ph type="dt" sz="half" idx="10"/>
          </p:nvPr>
        </p:nvSpPr>
        <p:spPr/>
        <p:txBody>
          <a:bodyPr/>
          <a:lstStyle/>
          <a:p>
            <a:fld id="{79E63091-4370-4F77-B048-F157665F9F55}" type="datetimeFigureOut">
              <a:rPr lang="sv-SE" smtClean="0"/>
              <a:t>2012-11-06</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916F1C83-1D2C-4C9E-93E5-08A6C5D19A85}" type="slidenum">
              <a:rPr lang="sv-SE" smtClean="0"/>
              <a:t>‹#›</a:t>
            </a:fld>
            <a:endParaRPr lang="sv-SE"/>
          </a:p>
        </p:txBody>
      </p:sp>
    </p:spTree>
    <p:extLst>
      <p:ext uri="{BB962C8B-B14F-4D97-AF65-F5344CB8AC3E}">
        <p14:creationId xmlns:p14="http://schemas.microsoft.com/office/powerpoint/2010/main" val="389287152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Fyra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27087" y="1844824"/>
            <a:ext cx="3673475" cy="1908000"/>
          </a:xfrm>
        </p:spPr>
        <p:txBody>
          <a:bodyPr>
            <a:normAutofit/>
          </a:bodyPr>
          <a:lstStyle>
            <a:lvl1pPr>
              <a:defRPr sz="2000" b="0">
                <a:latin typeface="+mj-lt"/>
              </a:defRPr>
            </a:lvl1pPr>
            <a:lvl2pPr>
              <a:defRPr sz="1800" b="0">
                <a:latin typeface="+mj-lt"/>
              </a:defRPr>
            </a:lvl2pPr>
            <a:lvl3pPr>
              <a:defRPr sz="1800" b="0">
                <a:latin typeface="+mj-lt"/>
              </a:defRPr>
            </a:lvl3pPr>
            <a:lvl4pPr>
              <a:defRPr sz="1800" b="0">
                <a:latin typeface="+mj-lt"/>
              </a:defRPr>
            </a:lvl4pPr>
            <a:lvl5pPr>
              <a:defRPr sz="1800" b="0">
                <a:latin typeface="+mj-lt"/>
              </a:defRPr>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innehåll 3"/>
          <p:cNvSpPr>
            <a:spLocks noGrp="1"/>
          </p:cNvSpPr>
          <p:nvPr>
            <p:ph sz="half" idx="2"/>
          </p:nvPr>
        </p:nvSpPr>
        <p:spPr>
          <a:xfrm>
            <a:off x="4643438" y="1844824"/>
            <a:ext cx="3744911" cy="1908000"/>
          </a:xfrm>
        </p:spPr>
        <p:txBody>
          <a:bodyPr>
            <a:normAutofit/>
          </a:bodyPr>
          <a:lstStyle>
            <a:lvl1pPr marL="361950" indent="-361950">
              <a:defRPr lang="sv-SE" sz="2000" b="0" kern="1200" dirty="0" smtClean="0">
                <a:solidFill>
                  <a:schemeClr val="tx1"/>
                </a:solidFill>
                <a:latin typeface="+mj-lt"/>
                <a:ea typeface="+mn-ea"/>
                <a:cs typeface="+mn-cs"/>
              </a:defRPr>
            </a:lvl1pPr>
            <a:lvl2pPr>
              <a:defRPr sz="1800" b="0">
                <a:latin typeface="+mj-lt"/>
              </a:defRPr>
            </a:lvl2pPr>
            <a:lvl3pPr>
              <a:defRPr sz="1800" b="0">
                <a:latin typeface="+mj-lt"/>
              </a:defRPr>
            </a:lvl3pPr>
            <a:lvl4pPr>
              <a:defRPr sz="1800" b="0">
                <a:latin typeface="+mj-lt"/>
              </a:defRPr>
            </a:lvl4pPr>
            <a:lvl5pPr>
              <a:defRPr sz="1800" b="0">
                <a:latin typeface="+mj-lt"/>
              </a:defRPr>
            </a:lvl5pPr>
            <a:lvl6pPr>
              <a:defRPr sz="1800"/>
            </a:lvl6pPr>
            <a:lvl7pPr>
              <a:defRPr sz="1800"/>
            </a:lvl7pPr>
            <a:lvl8pPr>
              <a:defRPr sz="1800"/>
            </a:lvl8pPr>
            <a:lvl9pPr>
              <a:defRPr sz="1800"/>
            </a:lvl9pPr>
          </a:lstStyle>
          <a:p>
            <a:pPr marL="361950" lvl="0" indent="-361950" algn="l" defTabSz="914400" rtl="0" eaLnBrk="1" latinLnBrk="0" hangingPunct="1">
              <a:spcBef>
                <a:spcPct val="20000"/>
              </a:spcBef>
              <a:buFont typeface="Arial" pitchFamily="34" charset="0"/>
              <a:buChar char="•"/>
            </a:pPr>
            <a:r>
              <a:rPr lang="sv-SE" smtClean="0"/>
              <a:t>Klicka här för att ändra format på bakgrundstexten</a:t>
            </a:r>
          </a:p>
          <a:p>
            <a:pPr marL="361950" lvl="1" indent="-361950" algn="l" defTabSz="914400" rtl="0" eaLnBrk="1" latinLnBrk="0" hangingPunct="1">
              <a:spcBef>
                <a:spcPct val="20000"/>
              </a:spcBef>
              <a:buFont typeface="Arial" pitchFamily="34" charset="0"/>
              <a:buChar char="•"/>
            </a:pPr>
            <a:r>
              <a:rPr lang="sv-SE" smtClean="0"/>
              <a:t>Nivå två</a:t>
            </a:r>
          </a:p>
          <a:p>
            <a:pPr marL="361950" lvl="2" indent="-361950" algn="l" defTabSz="914400" rtl="0" eaLnBrk="1" latinLnBrk="0" hangingPunct="1">
              <a:spcBef>
                <a:spcPct val="20000"/>
              </a:spcBef>
              <a:buFont typeface="Arial" pitchFamily="34" charset="0"/>
              <a:buChar char="•"/>
            </a:pPr>
            <a:r>
              <a:rPr lang="sv-SE" smtClean="0"/>
              <a:t>Nivå tre</a:t>
            </a:r>
          </a:p>
          <a:p>
            <a:pPr marL="361950" lvl="3" indent="-361950" algn="l" defTabSz="914400" rtl="0" eaLnBrk="1" latinLnBrk="0" hangingPunct="1">
              <a:spcBef>
                <a:spcPct val="20000"/>
              </a:spcBef>
              <a:buFont typeface="Arial" pitchFamily="34" charset="0"/>
              <a:buChar char="•"/>
            </a:pPr>
            <a:r>
              <a:rPr lang="sv-SE" smtClean="0"/>
              <a:t>Nivå fyra</a:t>
            </a:r>
          </a:p>
          <a:p>
            <a:pPr marL="361950" lvl="4" indent="-361950" algn="l" defTabSz="914400" rtl="0" eaLnBrk="1" latinLnBrk="0" hangingPunct="1">
              <a:spcBef>
                <a:spcPct val="20000"/>
              </a:spcBef>
              <a:buFont typeface="Arial" pitchFamily="34" charset="0"/>
              <a:buChar char="•"/>
            </a:pPr>
            <a:r>
              <a:rPr lang="sv-SE" smtClean="0"/>
              <a:t>Nivå fem</a:t>
            </a:r>
            <a:endParaRPr lang="sv-SE" dirty="0"/>
          </a:p>
        </p:txBody>
      </p:sp>
      <p:sp>
        <p:nvSpPr>
          <p:cNvPr id="5" name="Platshållare för datum 4"/>
          <p:cNvSpPr>
            <a:spLocks noGrp="1"/>
          </p:cNvSpPr>
          <p:nvPr>
            <p:ph type="dt" sz="half" idx="10"/>
          </p:nvPr>
        </p:nvSpPr>
        <p:spPr/>
        <p:txBody>
          <a:bodyPr/>
          <a:lstStyle/>
          <a:p>
            <a:fld id="{79E63091-4370-4F77-B048-F157665F9F55}" type="datetimeFigureOut">
              <a:rPr lang="sv-SE" smtClean="0"/>
              <a:t>2012-11-06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16F1C83-1D2C-4C9E-93E5-08A6C5D19A85}" type="slidenum">
              <a:rPr lang="sv-SE" smtClean="0"/>
              <a:t>‹#›</a:t>
            </a:fld>
            <a:endParaRPr lang="sv-SE"/>
          </a:p>
        </p:txBody>
      </p:sp>
      <p:sp>
        <p:nvSpPr>
          <p:cNvPr id="8" name="Platshållare för innehåll 2"/>
          <p:cNvSpPr>
            <a:spLocks noGrp="1"/>
          </p:cNvSpPr>
          <p:nvPr>
            <p:ph sz="half" idx="13"/>
          </p:nvPr>
        </p:nvSpPr>
        <p:spPr>
          <a:xfrm>
            <a:off x="827584" y="3859686"/>
            <a:ext cx="3673475" cy="1908000"/>
          </a:xfrm>
        </p:spPr>
        <p:txBody>
          <a:bodyPr>
            <a:normAutofit/>
          </a:bodyPr>
          <a:lstStyle>
            <a:lvl1pPr marL="361950" indent="-361950">
              <a:defRPr lang="sv-SE" sz="2000" b="0" kern="1200" dirty="0" smtClean="0">
                <a:solidFill>
                  <a:schemeClr val="tx1"/>
                </a:solidFill>
                <a:latin typeface="+mj-lt"/>
                <a:ea typeface="+mn-ea"/>
                <a:cs typeface="+mn-cs"/>
              </a:defRPr>
            </a:lvl1pPr>
            <a:lvl2pPr>
              <a:defRPr sz="1800" b="0">
                <a:latin typeface="+mj-lt"/>
              </a:defRPr>
            </a:lvl2pPr>
            <a:lvl3pPr>
              <a:defRPr sz="1800" b="0">
                <a:latin typeface="+mj-lt"/>
              </a:defRPr>
            </a:lvl3pPr>
            <a:lvl4pPr>
              <a:defRPr sz="1800" b="0">
                <a:latin typeface="+mj-lt"/>
              </a:defRPr>
            </a:lvl4pPr>
            <a:lvl5pPr>
              <a:defRPr sz="1800" b="0">
                <a:latin typeface="+mj-lt"/>
              </a:defRPr>
            </a:lvl5pPr>
            <a:lvl6pPr>
              <a:defRPr sz="1800"/>
            </a:lvl6pPr>
            <a:lvl7pPr>
              <a:defRPr sz="1800"/>
            </a:lvl7pPr>
            <a:lvl8pPr>
              <a:defRPr sz="1800"/>
            </a:lvl8pPr>
            <a:lvl9pPr>
              <a:defRPr sz="1800"/>
            </a:lvl9pPr>
          </a:lstStyle>
          <a:p>
            <a:pPr marL="361950" lvl="0" indent="-361950" algn="l" defTabSz="914400" rtl="0" eaLnBrk="1" latinLnBrk="0" hangingPunct="1">
              <a:spcBef>
                <a:spcPct val="20000"/>
              </a:spcBef>
              <a:buFont typeface="Arial" pitchFamily="34" charset="0"/>
              <a:buChar char="•"/>
            </a:pPr>
            <a:r>
              <a:rPr lang="sv-SE" smtClean="0"/>
              <a:t>Klicka här för att ändra format på bakgrundstexten</a:t>
            </a:r>
          </a:p>
          <a:p>
            <a:pPr marL="361950" lvl="1" indent="-361950" algn="l" defTabSz="914400" rtl="0" eaLnBrk="1" latinLnBrk="0" hangingPunct="1">
              <a:spcBef>
                <a:spcPct val="20000"/>
              </a:spcBef>
              <a:buFont typeface="Arial" pitchFamily="34" charset="0"/>
              <a:buChar char="•"/>
            </a:pPr>
            <a:r>
              <a:rPr lang="sv-SE" smtClean="0"/>
              <a:t>Nivå två</a:t>
            </a:r>
          </a:p>
          <a:p>
            <a:pPr marL="361950" lvl="2" indent="-361950" algn="l" defTabSz="914400" rtl="0" eaLnBrk="1" latinLnBrk="0" hangingPunct="1">
              <a:spcBef>
                <a:spcPct val="20000"/>
              </a:spcBef>
              <a:buFont typeface="Arial" pitchFamily="34" charset="0"/>
              <a:buChar char="•"/>
            </a:pPr>
            <a:r>
              <a:rPr lang="sv-SE" smtClean="0"/>
              <a:t>Nivå tre</a:t>
            </a:r>
          </a:p>
          <a:p>
            <a:pPr marL="361950" lvl="3" indent="-361950" algn="l" defTabSz="914400" rtl="0" eaLnBrk="1" latinLnBrk="0" hangingPunct="1">
              <a:spcBef>
                <a:spcPct val="20000"/>
              </a:spcBef>
              <a:buFont typeface="Arial" pitchFamily="34" charset="0"/>
              <a:buChar char="•"/>
            </a:pPr>
            <a:r>
              <a:rPr lang="sv-SE" smtClean="0"/>
              <a:t>Nivå fyra</a:t>
            </a:r>
          </a:p>
          <a:p>
            <a:pPr marL="361950" lvl="4" indent="-361950" algn="l" defTabSz="914400" rtl="0" eaLnBrk="1" latinLnBrk="0" hangingPunct="1">
              <a:spcBef>
                <a:spcPct val="20000"/>
              </a:spcBef>
              <a:buFont typeface="Arial" pitchFamily="34" charset="0"/>
              <a:buChar char="•"/>
            </a:pPr>
            <a:r>
              <a:rPr lang="sv-SE" smtClean="0"/>
              <a:t>Nivå fem</a:t>
            </a:r>
            <a:endParaRPr lang="sv-SE" dirty="0"/>
          </a:p>
        </p:txBody>
      </p:sp>
      <p:sp>
        <p:nvSpPr>
          <p:cNvPr id="9" name="Platshållare för innehåll 3"/>
          <p:cNvSpPr>
            <a:spLocks noGrp="1"/>
          </p:cNvSpPr>
          <p:nvPr>
            <p:ph sz="half" idx="14"/>
          </p:nvPr>
        </p:nvSpPr>
        <p:spPr>
          <a:xfrm>
            <a:off x="4643935" y="3859686"/>
            <a:ext cx="3744911" cy="1908000"/>
          </a:xfrm>
        </p:spPr>
        <p:txBody>
          <a:bodyPr>
            <a:normAutofit/>
          </a:bodyPr>
          <a:lstStyle>
            <a:lvl1pPr marL="361950" indent="-361950">
              <a:defRPr lang="sv-SE" sz="2000" b="0" kern="1200" dirty="0" smtClean="0">
                <a:solidFill>
                  <a:schemeClr val="tx1"/>
                </a:solidFill>
                <a:latin typeface="+mj-lt"/>
                <a:ea typeface="+mn-ea"/>
                <a:cs typeface="+mn-cs"/>
              </a:defRPr>
            </a:lvl1pPr>
            <a:lvl2pPr>
              <a:defRPr sz="1800" b="0">
                <a:latin typeface="+mj-lt"/>
              </a:defRPr>
            </a:lvl2pPr>
            <a:lvl3pPr>
              <a:defRPr sz="1800" b="0">
                <a:latin typeface="+mj-lt"/>
              </a:defRPr>
            </a:lvl3pPr>
            <a:lvl4pPr>
              <a:defRPr sz="1800" b="0">
                <a:latin typeface="+mj-lt"/>
              </a:defRPr>
            </a:lvl4pPr>
            <a:lvl5pPr>
              <a:defRPr sz="1800" b="0">
                <a:latin typeface="+mj-lt"/>
              </a:defRPr>
            </a:lvl5pPr>
            <a:lvl6pPr>
              <a:defRPr sz="1800"/>
            </a:lvl6pPr>
            <a:lvl7pPr>
              <a:defRPr sz="1800"/>
            </a:lvl7pPr>
            <a:lvl8pPr>
              <a:defRPr sz="1800"/>
            </a:lvl8pPr>
            <a:lvl9pPr>
              <a:defRPr sz="1800"/>
            </a:lvl9pPr>
          </a:lstStyle>
          <a:p>
            <a:pPr marL="361950" lvl="0" indent="-361950" algn="l" defTabSz="914400" rtl="0" eaLnBrk="1" latinLnBrk="0" hangingPunct="1">
              <a:spcBef>
                <a:spcPct val="20000"/>
              </a:spcBef>
              <a:buFont typeface="Arial" pitchFamily="34" charset="0"/>
              <a:buChar char="•"/>
            </a:pPr>
            <a:r>
              <a:rPr lang="sv-SE" smtClean="0"/>
              <a:t>Klicka här för att ändra format på bakgrundstexten</a:t>
            </a:r>
          </a:p>
          <a:p>
            <a:pPr marL="361950" lvl="1" indent="-361950" algn="l" defTabSz="914400" rtl="0" eaLnBrk="1" latinLnBrk="0" hangingPunct="1">
              <a:spcBef>
                <a:spcPct val="20000"/>
              </a:spcBef>
              <a:buFont typeface="Arial" pitchFamily="34" charset="0"/>
              <a:buChar char="•"/>
            </a:pPr>
            <a:r>
              <a:rPr lang="sv-SE" smtClean="0"/>
              <a:t>Nivå två</a:t>
            </a:r>
          </a:p>
          <a:p>
            <a:pPr marL="361950" lvl="2" indent="-361950" algn="l" defTabSz="914400" rtl="0" eaLnBrk="1" latinLnBrk="0" hangingPunct="1">
              <a:spcBef>
                <a:spcPct val="20000"/>
              </a:spcBef>
              <a:buFont typeface="Arial" pitchFamily="34" charset="0"/>
              <a:buChar char="•"/>
            </a:pPr>
            <a:r>
              <a:rPr lang="sv-SE" smtClean="0"/>
              <a:t>Nivå tre</a:t>
            </a:r>
          </a:p>
          <a:p>
            <a:pPr marL="361950" lvl="3" indent="-361950" algn="l" defTabSz="914400" rtl="0" eaLnBrk="1" latinLnBrk="0" hangingPunct="1">
              <a:spcBef>
                <a:spcPct val="20000"/>
              </a:spcBef>
              <a:buFont typeface="Arial" pitchFamily="34" charset="0"/>
              <a:buChar char="•"/>
            </a:pPr>
            <a:r>
              <a:rPr lang="sv-SE" smtClean="0"/>
              <a:t>Nivå fyra</a:t>
            </a:r>
          </a:p>
          <a:p>
            <a:pPr marL="361950" lvl="4" indent="-361950" algn="l" defTabSz="914400" rtl="0" eaLnBrk="1" latinLnBrk="0" hangingPunct="1">
              <a:spcBef>
                <a:spcPct val="20000"/>
              </a:spcBef>
              <a:buFont typeface="Arial" pitchFamily="34" charset="0"/>
              <a:buChar char="•"/>
            </a:pPr>
            <a:r>
              <a:rPr lang="sv-SE" smtClean="0"/>
              <a:t>Nivå fem</a:t>
            </a:r>
            <a:endParaRPr lang="sv-SE" dirty="0"/>
          </a:p>
        </p:txBody>
      </p:sp>
    </p:spTree>
    <p:extLst>
      <p:ext uri="{BB962C8B-B14F-4D97-AF65-F5344CB8AC3E}">
        <p14:creationId xmlns:p14="http://schemas.microsoft.com/office/powerpoint/2010/main" val="398702001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dirty="0"/>
          </a:p>
        </p:txBody>
      </p:sp>
      <p:sp>
        <p:nvSpPr>
          <p:cNvPr id="3" name="Platshållare för datum 2"/>
          <p:cNvSpPr>
            <a:spLocks noGrp="1"/>
          </p:cNvSpPr>
          <p:nvPr>
            <p:ph type="dt" sz="half" idx="10"/>
          </p:nvPr>
        </p:nvSpPr>
        <p:spPr/>
        <p:txBody>
          <a:bodyPr/>
          <a:lstStyle/>
          <a:p>
            <a:fld id="{79E63091-4370-4F77-B048-F157665F9F55}" type="datetimeFigureOut">
              <a:rPr lang="sv-SE" smtClean="0"/>
              <a:t>2012-11-06</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916F1C83-1D2C-4C9E-93E5-08A6C5D19A85}" type="slidenum">
              <a:rPr lang="sv-SE" smtClean="0"/>
              <a:t>‹#›</a:t>
            </a:fld>
            <a:endParaRPr lang="sv-SE"/>
          </a:p>
        </p:txBody>
      </p:sp>
    </p:spTree>
    <p:extLst>
      <p:ext uri="{BB962C8B-B14F-4D97-AF65-F5344CB8AC3E}">
        <p14:creationId xmlns:p14="http://schemas.microsoft.com/office/powerpoint/2010/main" val="165493372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79E63091-4370-4F77-B048-F157665F9F55}" type="datetimeFigureOut">
              <a:rPr lang="sv-SE" smtClean="0"/>
              <a:t>2012-11-06</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916F1C83-1D2C-4C9E-93E5-08A6C5D19A85}" type="slidenum">
              <a:rPr lang="sv-SE" smtClean="0"/>
              <a:t>‹#›</a:t>
            </a:fld>
            <a:endParaRPr lang="sv-SE"/>
          </a:p>
        </p:txBody>
      </p:sp>
    </p:spTree>
    <p:extLst>
      <p:ext uri="{BB962C8B-B14F-4D97-AF65-F5344CB8AC3E}">
        <p14:creationId xmlns:p14="http://schemas.microsoft.com/office/powerpoint/2010/main" val="284580985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Rubrikbild blå/vit logo">
    <p:spTree>
      <p:nvGrpSpPr>
        <p:cNvPr id="1" name=""/>
        <p:cNvGrpSpPr/>
        <p:nvPr/>
      </p:nvGrpSpPr>
      <p:grpSpPr>
        <a:xfrm>
          <a:off x="0" y="0"/>
          <a:ext cx="0" cy="0"/>
          <a:chOff x="0" y="0"/>
          <a:chExt cx="0" cy="0"/>
        </a:xfrm>
      </p:grpSpPr>
      <p:sp>
        <p:nvSpPr>
          <p:cNvPr id="2" name="Rubrik 1"/>
          <p:cNvSpPr>
            <a:spLocks noGrp="1"/>
          </p:cNvSpPr>
          <p:nvPr>
            <p:ph type="ctrTitle"/>
          </p:nvPr>
        </p:nvSpPr>
        <p:spPr>
          <a:xfrm>
            <a:off x="827088" y="2060848"/>
            <a:ext cx="7561262" cy="1398017"/>
          </a:xfrm>
        </p:spPr>
        <p:txBody>
          <a:bodyPr anchor="b"/>
          <a:lstStyle>
            <a:lvl1pPr>
              <a:defRPr>
                <a:solidFill>
                  <a:schemeClr val="tx1"/>
                </a:solidFill>
              </a:defRPr>
            </a:lvl1pPr>
          </a:lstStyle>
          <a:p>
            <a:r>
              <a:rPr lang="sv-SE" smtClean="0"/>
              <a:t>Klicka här för att ändra format</a:t>
            </a:r>
            <a:endParaRPr lang="sv-SE" dirty="0"/>
          </a:p>
        </p:txBody>
      </p:sp>
      <p:sp>
        <p:nvSpPr>
          <p:cNvPr id="3" name="Underrubrik 2"/>
          <p:cNvSpPr>
            <a:spLocks noGrp="1"/>
          </p:cNvSpPr>
          <p:nvPr>
            <p:ph type="subTitle" idx="1"/>
          </p:nvPr>
        </p:nvSpPr>
        <p:spPr>
          <a:xfrm>
            <a:off x="827088" y="3573016"/>
            <a:ext cx="7561262" cy="1752600"/>
          </a:xfrm>
        </p:spPr>
        <p:txBody>
          <a:bodyPr/>
          <a:lstStyle>
            <a:lvl1pPr marL="0" indent="0" algn="l">
              <a:buNone/>
              <a:defRPr>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fld id="{79E63091-4370-4F77-B048-F157665F9F55}" type="datetimeFigureOut">
              <a:rPr lang="sv-SE" smtClean="0"/>
              <a:t>2012-11-06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16F1C83-1D2C-4C9E-93E5-08A6C5D19A85}" type="slidenum">
              <a:rPr lang="sv-SE" smtClean="0"/>
              <a:t>‹#›</a:t>
            </a:fld>
            <a:endParaRPr lang="sv-SE"/>
          </a:p>
        </p:txBody>
      </p:sp>
      <p:pic>
        <p:nvPicPr>
          <p:cNvPr id="7" name="Bildobjekt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68800"/>
            <a:ext cx="9144000" cy="915429"/>
          </a:xfrm>
          <a:prstGeom prst="rect">
            <a:avLst/>
          </a:prstGeom>
        </p:spPr>
      </p:pic>
      <p:sp>
        <p:nvSpPr>
          <p:cNvPr id="9" name="Text Box 11"/>
          <p:cNvSpPr txBox="1">
            <a:spLocks noChangeArrowheads="1"/>
          </p:cNvSpPr>
          <p:nvPr/>
        </p:nvSpPr>
        <p:spPr bwMode="auto">
          <a:xfrm>
            <a:off x="200025" y="6440488"/>
            <a:ext cx="48577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eaLnBrk="1" hangingPunct="1">
              <a:spcBef>
                <a:spcPct val="50000"/>
              </a:spcBef>
            </a:pPr>
            <a:r>
              <a:rPr lang="sv-SE" sz="1000" b="1" smtClean="0">
                <a:solidFill>
                  <a:schemeClr val="bg1"/>
                </a:solidFill>
              </a:rPr>
              <a:t>Utredningen om vissa livförsäkringsfrågor</a:t>
            </a:r>
            <a:endParaRPr lang="sv-SE" sz="1000" b="1" dirty="0">
              <a:solidFill>
                <a:schemeClr val="bg1"/>
              </a:solidFill>
            </a:endParaRPr>
          </a:p>
        </p:txBody>
      </p:sp>
    </p:spTree>
    <p:extLst>
      <p:ext uri="{BB962C8B-B14F-4D97-AF65-F5344CB8AC3E}">
        <p14:creationId xmlns:p14="http://schemas.microsoft.com/office/powerpoint/2010/main" val="146823529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27088" y="549274"/>
            <a:ext cx="7560000" cy="1150939"/>
          </a:xfrm>
          <a:prstGeom prst="rect">
            <a:avLst/>
          </a:prstGeom>
        </p:spPr>
        <p:txBody>
          <a:bodyPr vert="horz" lIns="91440" tIns="45720" rIns="91440" bIns="45720" rtlCol="0" anchor="ctr">
            <a:norm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827088" y="1844676"/>
            <a:ext cx="7524912" cy="3887936"/>
          </a:xfrm>
          <a:prstGeom prst="rect">
            <a:avLst/>
          </a:prstGeom>
        </p:spPr>
        <p:txBody>
          <a:bodyPr vert="horz" lIns="91440" tIns="45720" rIns="91440" bIns="45720" rtlCol="0">
            <a:norm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4" name="Platshållare för datum 3"/>
          <p:cNvSpPr>
            <a:spLocks noGrp="1"/>
          </p:cNvSpPr>
          <p:nvPr>
            <p:ph type="dt" sz="half" idx="2"/>
          </p:nvPr>
        </p:nvSpPr>
        <p:spPr>
          <a:xfrm>
            <a:off x="6254750" y="116632"/>
            <a:ext cx="2133600" cy="365125"/>
          </a:xfrm>
          <a:prstGeom prst="rect">
            <a:avLst/>
          </a:prstGeom>
        </p:spPr>
        <p:txBody>
          <a:bodyPr vert="horz" lIns="91440" tIns="45720" rIns="91440" bIns="45720" rtlCol="0" anchor="ctr"/>
          <a:lstStyle>
            <a:lvl1pPr algn="r">
              <a:defRPr sz="900">
                <a:solidFill>
                  <a:schemeClr val="tx1">
                    <a:tint val="75000"/>
                  </a:schemeClr>
                </a:solidFill>
                <a:latin typeface="+mj-lt"/>
              </a:defRPr>
            </a:lvl1pPr>
          </a:lstStyle>
          <a:p>
            <a:fld id="{79E63091-4370-4F77-B048-F157665F9F55}" type="datetimeFigureOut">
              <a:rPr lang="sv-SE" smtClean="0"/>
              <a:t>2012-11-06</a:t>
            </a:fld>
            <a:endParaRPr lang="sv-SE"/>
          </a:p>
        </p:txBody>
      </p:sp>
      <p:sp>
        <p:nvSpPr>
          <p:cNvPr id="5" name="Platshållare för sidfot 4"/>
          <p:cNvSpPr>
            <a:spLocks noGrp="1"/>
          </p:cNvSpPr>
          <p:nvPr>
            <p:ph type="ftr" sz="quarter" idx="3"/>
          </p:nvPr>
        </p:nvSpPr>
        <p:spPr>
          <a:xfrm>
            <a:off x="812304" y="6237312"/>
            <a:ext cx="2895600" cy="365125"/>
          </a:xfrm>
          <a:prstGeom prst="rect">
            <a:avLst/>
          </a:prstGeom>
        </p:spPr>
        <p:txBody>
          <a:bodyPr vert="horz" lIns="91440" tIns="45720" rIns="91440" bIns="45720" rtlCol="0" anchor="ctr"/>
          <a:lstStyle>
            <a:lvl1pPr algn="l">
              <a:defRPr sz="1200">
                <a:solidFill>
                  <a:schemeClr val="tx1">
                    <a:tint val="75000"/>
                  </a:schemeClr>
                </a:solidFill>
                <a:latin typeface="+mj-lt"/>
              </a:defRPr>
            </a:lvl1pPr>
          </a:lstStyle>
          <a:p>
            <a:endParaRPr lang="sv-SE"/>
          </a:p>
        </p:txBody>
      </p:sp>
      <p:sp>
        <p:nvSpPr>
          <p:cNvPr id="6" name="Platshållare för bildnummer 5"/>
          <p:cNvSpPr>
            <a:spLocks noGrp="1"/>
          </p:cNvSpPr>
          <p:nvPr>
            <p:ph type="sldNum" sz="quarter" idx="4"/>
          </p:nvPr>
        </p:nvSpPr>
        <p:spPr>
          <a:xfrm>
            <a:off x="8703096" y="116632"/>
            <a:ext cx="405408" cy="365125"/>
          </a:xfrm>
          <a:prstGeom prst="rect">
            <a:avLst/>
          </a:prstGeom>
        </p:spPr>
        <p:txBody>
          <a:bodyPr vert="horz" lIns="91440" tIns="45720" rIns="91440" bIns="45720" rtlCol="0" anchor="ctr"/>
          <a:lstStyle>
            <a:lvl1pPr algn="ctr">
              <a:defRPr sz="900">
                <a:solidFill>
                  <a:schemeClr val="tx1">
                    <a:tint val="75000"/>
                  </a:schemeClr>
                </a:solidFill>
                <a:latin typeface="+mj-lt"/>
              </a:defRPr>
            </a:lvl1pPr>
          </a:lstStyle>
          <a:p>
            <a:fld id="{916F1C83-1D2C-4C9E-93E5-08A6C5D19A85}" type="slidenum">
              <a:rPr lang="sv-SE" smtClean="0"/>
              <a:t>‹#›</a:t>
            </a:fld>
            <a:endParaRPr lang="sv-SE"/>
          </a:p>
        </p:txBody>
      </p:sp>
      <p:pic>
        <p:nvPicPr>
          <p:cNvPr id="7" name="Bildobjekt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0" y="5968800"/>
            <a:ext cx="9144000" cy="915429"/>
          </a:xfrm>
          <a:prstGeom prst="rect">
            <a:avLst/>
          </a:prstGeom>
        </p:spPr>
      </p:pic>
      <p:sp>
        <p:nvSpPr>
          <p:cNvPr id="9" name="Text Box 11"/>
          <p:cNvSpPr txBox="1">
            <a:spLocks noChangeArrowheads="1"/>
          </p:cNvSpPr>
          <p:nvPr/>
        </p:nvSpPr>
        <p:spPr bwMode="auto">
          <a:xfrm>
            <a:off x="200025" y="6440488"/>
            <a:ext cx="48577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eaLnBrk="1" hangingPunct="1">
              <a:spcBef>
                <a:spcPct val="50000"/>
              </a:spcBef>
            </a:pPr>
            <a:r>
              <a:rPr lang="sv-SE" sz="1000" b="1" dirty="0" smtClean="0">
                <a:solidFill>
                  <a:schemeClr val="bg1"/>
                </a:solidFill>
              </a:rPr>
              <a:t>Utredningen om vissa livförsäkringsfrågor</a:t>
            </a:r>
            <a:endParaRPr lang="sv-SE" sz="1000" b="1" dirty="0">
              <a:solidFill>
                <a:schemeClr val="bg1"/>
              </a:solidFill>
            </a:endParaRPr>
          </a:p>
        </p:txBody>
      </p:sp>
    </p:spTree>
    <p:extLst>
      <p:ext uri="{BB962C8B-B14F-4D97-AF65-F5344CB8AC3E}">
        <p14:creationId xmlns:p14="http://schemas.microsoft.com/office/powerpoint/2010/main" val="36337843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iming>
    <p:tnLst>
      <p:par>
        <p:cTn id="1" dur="indefinite" restart="never" nodeType="tmRoot"/>
      </p:par>
    </p:tnLst>
  </p:timing>
  <p:txStyles>
    <p:titleStyle>
      <a:lvl1pPr algn="l" defTabSz="914400" rtl="0" eaLnBrk="1" latinLnBrk="0" hangingPunct="1">
        <a:spcBef>
          <a:spcPct val="0"/>
        </a:spcBef>
        <a:buNone/>
        <a:defRPr sz="3600" b="1" kern="1200">
          <a:solidFill>
            <a:schemeClr val="accent1"/>
          </a:solidFill>
          <a:latin typeface="+mj-lt"/>
          <a:ea typeface="+mj-ea"/>
          <a:cs typeface="+mj-cs"/>
        </a:defRPr>
      </a:lvl1pPr>
    </p:titleStyle>
    <p:bodyStyle>
      <a:lvl1pPr marL="361950" indent="-361950" algn="l" defTabSz="914400" rtl="0" eaLnBrk="1" latinLnBrk="0" hangingPunct="1">
        <a:spcBef>
          <a:spcPct val="20000"/>
        </a:spcBef>
        <a:buFont typeface="Arial" pitchFamily="34" charset="0"/>
        <a:buChar char="•"/>
        <a:defRPr sz="2600" b="1" kern="1200">
          <a:solidFill>
            <a:schemeClr val="tx1"/>
          </a:solidFill>
          <a:latin typeface="+mj-lt"/>
          <a:ea typeface="+mn-ea"/>
          <a:cs typeface="+mn-cs"/>
        </a:defRPr>
      </a:lvl1pPr>
      <a:lvl2pPr marL="717550" indent="-355600" algn="l" defTabSz="914400" rtl="0" eaLnBrk="1" latinLnBrk="0" hangingPunct="1">
        <a:spcBef>
          <a:spcPct val="20000"/>
        </a:spcBef>
        <a:buFont typeface="Arial" pitchFamily="34" charset="0"/>
        <a:buChar char="–"/>
        <a:defRPr sz="2400" kern="1200">
          <a:solidFill>
            <a:schemeClr val="tx1"/>
          </a:solidFill>
          <a:latin typeface="+mj-lt"/>
          <a:ea typeface="+mn-ea"/>
          <a:cs typeface="+mn-cs"/>
        </a:defRPr>
      </a:lvl2pPr>
      <a:lvl3pPr marL="984250" indent="-266700" algn="l" defTabSz="914400" rtl="0" eaLnBrk="1" latinLnBrk="0" hangingPunct="1">
        <a:spcBef>
          <a:spcPct val="20000"/>
        </a:spcBef>
        <a:buFont typeface="Arial" pitchFamily="34" charset="0"/>
        <a:buChar char="•"/>
        <a:defRPr sz="2000" kern="1200">
          <a:solidFill>
            <a:schemeClr val="tx1"/>
          </a:solidFill>
          <a:latin typeface="+mj-lt"/>
          <a:ea typeface="+mn-ea"/>
          <a:cs typeface="+mn-cs"/>
        </a:defRPr>
      </a:lvl3pPr>
      <a:lvl4pPr marL="1257300" indent="-273050" algn="l" defTabSz="914400" rtl="0" eaLnBrk="1" latinLnBrk="0" hangingPunct="1">
        <a:spcBef>
          <a:spcPct val="20000"/>
        </a:spcBef>
        <a:buFont typeface="Arial" pitchFamily="34" charset="0"/>
        <a:buChar char="–"/>
        <a:defRPr sz="1800" kern="1200">
          <a:solidFill>
            <a:schemeClr val="tx1"/>
          </a:solidFill>
          <a:latin typeface="+mj-lt"/>
          <a:ea typeface="+mn-ea"/>
          <a:cs typeface="+mn-cs"/>
        </a:defRPr>
      </a:lvl4pPr>
      <a:lvl5pPr marL="1524000" indent="-266700" algn="l" defTabSz="914400" rtl="0" eaLnBrk="1" latinLnBrk="0" hangingPunct="1">
        <a:spcBef>
          <a:spcPct val="20000"/>
        </a:spcBef>
        <a:buFont typeface="Arial" pitchFamily="34" charset="0"/>
        <a:buChar char="•"/>
        <a:defRPr sz="1800" kern="1200">
          <a:solidFill>
            <a:schemeClr val="tx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Förstärkt försäkringstagarskydd</a:t>
            </a:r>
            <a:endParaRPr lang="sv-SE" dirty="0"/>
          </a:p>
        </p:txBody>
      </p:sp>
      <p:sp>
        <p:nvSpPr>
          <p:cNvPr id="3" name="Underrubrik 2"/>
          <p:cNvSpPr>
            <a:spLocks noGrp="1"/>
          </p:cNvSpPr>
          <p:nvPr>
            <p:ph type="subTitle" idx="1"/>
          </p:nvPr>
        </p:nvSpPr>
        <p:spPr/>
        <p:txBody>
          <a:bodyPr>
            <a:normAutofit lnSpcReduction="10000"/>
          </a:bodyPr>
          <a:lstStyle/>
          <a:p>
            <a:r>
              <a:rPr lang="sv-SE" dirty="0" smtClean="0"/>
              <a:t>Betänkande av Livförsäkringsutredningen</a:t>
            </a:r>
          </a:p>
          <a:p>
            <a:r>
              <a:rPr lang="sv-SE" dirty="0" smtClean="0"/>
              <a:t>Tord Gransbo</a:t>
            </a:r>
          </a:p>
          <a:p>
            <a:r>
              <a:rPr lang="sv-SE" dirty="0" smtClean="0"/>
              <a:t>särskild utredare</a:t>
            </a:r>
            <a:endParaRPr lang="sv-SE" dirty="0"/>
          </a:p>
        </p:txBody>
      </p:sp>
    </p:spTree>
    <p:extLst>
      <p:ext uri="{BB962C8B-B14F-4D97-AF65-F5344CB8AC3E}">
        <p14:creationId xmlns:p14="http://schemas.microsoft.com/office/powerpoint/2010/main" val="769476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Utredningens förslag om lagstadgad flytträtt (forts.)</a:t>
            </a:r>
            <a:endParaRPr lang="sv-SE" dirty="0"/>
          </a:p>
        </p:txBody>
      </p:sp>
      <p:sp>
        <p:nvSpPr>
          <p:cNvPr id="3" name="Platshållare för innehåll 2"/>
          <p:cNvSpPr>
            <a:spLocks noGrp="1"/>
          </p:cNvSpPr>
          <p:nvPr>
            <p:ph idx="1"/>
          </p:nvPr>
        </p:nvSpPr>
        <p:spPr/>
        <p:txBody>
          <a:bodyPr>
            <a:normAutofit fontScale="92500" lnSpcReduction="10000"/>
          </a:bodyPr>
          <a:lstStyle/>
          <a:p>
            <a:pPr marL="0" indent="0">
              <a:buNone/>
            </a:pPr>
            <a:r>
              <a:rPr lang="sv-SE" sz="1800" dirty="0" smtClean="0"/>
              <a:t>Motivet – viss lagstadgad flytträtt för kollektivavtalade premiebestämda tjänstepensionsförsäkringar (3)</a:t>
            </a:r>
          </a:p>
          <a:p>
            <a:pPr marL="0" indent="0">
              <a:buNone/>
            </a:pPr>
            <a:r>
              <a:rPr lang="sv-SE" sz="1800" dirty="0" smtClean="0"/>
              <a:t>Fribrev (forts.)</a:t>
            </a:r>
          </a:p>
          <a:p>
            <a:r>
              <a:rPr lang="sv-SE" sz="1800" b="0" dirty="0" smtClean="0"/>
              <a:t>ej möjligt att lösa problemet fullt ut inom ka-systemet (även om skattereglerna ändras)</a:t>
            </a:r>
          </a:p>
          <a:p>
            <a:r>
              <a:rPr lang="sv-SE" sz="1800" b="0" dirty="0" smtClean="0"/>
              <a:t>en svag koppling mellan försäkringsavtalet och pensionsutfästelsen i kollektivavtalet ökar utrymmet för tvingande lagstiftning</a:t>
            </a:r>
          </a:p>
          <a:p>
            <a:r>
              <a:rPr lang="sv-SE" sz="1800" b="0" dirty="0" smtClean="0"/>
              <a:t>arbetsgivaren har fullgjort sitt åtagande om premiebetalning, återstår vissa åtaganden enligt kollektivavtalet (</a:t>
            </a:r>
            <a:r>
              <a:rPr lang="sv-SE" sz="1800" b="0" dirty="0" err="1" smtClean="0"/>
              <a:t>ex.vis</a:t>
            </a:r>
            <a:r>
              <a:rPr lang="sv-SE" sz="1800" b="0" dirty="0" smtClean="0"/>
              <a:t> uttag och försäkringsform)</a:t>
            </a:r>
          </a:p>
          <a:p>
            <a:r>
              <a:rPr lang="sv-SE" sz="1800" b="0" dirty="0" smtClean="0"/>
              <a:t>lagstiftarens roll är att tillvarata alla försäkringstagares (försäkrades) intressen (oavsett kollektivavtalsområde)</a:t>
            </a:r>
          </a:p>
          <a:p>
            <a:r>
              <a:rPr lang="sv-SE" sz="1800" dirty="0" smtClean="0"/>
              <a:t>nackdelen</a:t>
            </a:r>
            <a:r>
              <a:rPr lang="sv-SE" sz="1800" b="0" dirty="0" smtClean="0"/>
              <a:t> med en lagstadgad flytträtt för fribrev är att det inte blir </a:t>
            </a:r>
            <a:r>
              <a:rPr lang="sv-SE" sz="1800" b="0" smtClean="0"/>
              <a:t>möjligt att </a:t>
            </a:r>
            <a:r>
              <a:rPr lang="sv-SE" sz="1800" b="0" dirty="0" smtClean="0"/>
              <a:t>använda sig av vissa begränsande regler i kollektivavtal (och att vissa sådana regler inte är giltiga, om retroaktivitet)</a:t>
            </a:r>
          </a:p>
          <a:p>
            <a:pPr marL="0" indent="0">
              <a:buNone/>
            </a:pPr>
            <a:endParaRPr lang="sv-SE" sz="1800" dirty="0"/>
          </a:p>
        </p:txBody>
      </p:sp>
    </p:spTree>
    <p:extLst>
      <p:ext uri="{BB962C8B-B14F-4D97-AF65-F5344CB8AC3E}">
        <p14:creationId xmlns:p14="http://schemas.microsoft.com/office/powerpoint/2010/main" val="3788391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Utredningens förslag till lagstadgad flytträtt (forts.)</a:t>
            </a:r>
            <a:endParaRPr lang="sv-SE" dirty="0"/>
          </a:p>
        </p:txBody>
      </p:sp>
      <p:sp>
        <p:nvSpPr>
          <p:cNvPr id="3" name="Platshållare för innehåll 2"/>
          <p:cNvSpPr>
            <a:spLocks noGrp="1"/>
          </p:cNvSpPr>
          <p:nvPr>
            <p:ph idx="1"/>
          </p:nvPr>
        </p:nvSpPr>
        <p:spPr/>
        <p:txBody>
          <a:bodyPr>
            <a:normAutofit fontScale="85000" lnSpcReduction="20000"/>
          </a:bodyPr>
          <a:lstStyle/>
          <a:p>
            <a:pPr marL="0" lvl="0" indent="0" hangingPunct="0">
              <a:buNone/>
            </a:pPr>
            <a:r>
              <a:rPr lang="sv-SE" dirty="0" smtClean="0"/>
              <a:t>Förslag - </a:t>
            </a:r>
            <a:r>
              <a:rPr lang="sv-SE" i="1" dirty="0" smtClean="0"/>
              <a:t>Premiebestämda </a:t>
            </a:r>
            <a:r>
              <a:rPr lang="sv-SE" i="1" dirty="0"/>
              <a:t>kollektivavtalade tjänstepensionsförsäkringar (</a:t>
            </a:r>
            <a:r>
              <a:rPr lang="sv-SE" i="1" dirty="0" err="1"/>
              <a:t>PkaTjpf</a:t>
            </a:r>
            <a:r>
              <a:rPr lang="sv-SE" i="1" dirty="0"/>
              <a:t>)</a:t>
            </a:r>
          </a:p>
          <a:p>
            <a:pPr lvl="0" hangingPunct="0"/>
            <a:r>
              <a:rPr lang="sv-SE" b="0" dirty="0" smtClean="0"/>
              <a:t>Semidispositiva</a:t>
            </a:r>
            <a:r>
              <a:rPr lang="sv-SE" b="0" dirty="0"/>
              <a:t>, framåtverkande flytträttsregler för premiedragande </a:t>
            </a:r>
            <a:r>
              <a:rPr lang="sv-SE" b="0" dirty="0" err="1" smtClean="0"/>
              <a:t>PkaTjpf</a:t>
            </a:r>
            <a:r>
              <a:rPr lang="sv-SE" b="0" dirty="0" smtClean="0"/>
              <a:t> (i ka avstå eller ”egna regler”)</a:t>
            </a:r>
            <a:endParaRPr lang="sv-SE" b="0" dirty="0"/>
          </a:p>
          <a:p>
            <a:pPr lvl="0" hangingPunct="0"/>
            <a:r>
              <a:rPr lang="sv-SE" b="0" dirty="0"/>
              <a:t>Lagstadgad flytträtt för den </a:t>
            </a:r>
            <a:r>
              <a:rPr lang="sv-SE" dirty="0"/>
              <a:t>försäkrade</a:t>
            </a:r>
            <a:r>
              <a:rPr lang="sv-SE" b="0" dirty="0"/>
              <a:t> till </a:t>
            </a:r>
            <a:r>
              <a:rPr lang="sv-SE" b="0" dirty="0" err="1"/>
              <a:t>PkaTjpf</a:t>
            </a:r>
            <a:r>
              <a:rPr lang="sv-SE" b="0" dirty="0"/>
              <a:t>-fribrev (premiebetalningen har upphört till följd av att anställningen har avslutats</a:t>
            </a:r>
            <a:r>
              <a:rPr lang="sv-SE" b="0" dirty="0" smtClean="0"/>
              <a:t>) och där försäkringstagaren/arbetsgivaren har upphört att existera eller har avlidit</a:t>
            </a:r>
            <a:endParaRPr lang="sv-SE" b="0" dirty="0"/>
          </a:p>
          <a:p>
            <a:pPr lvl="0" hangingPunct="0"/>
            <a:r>
              <a:rPr lang="sv-SE" b="0" dirty="0"/>
              <a:t>Rätt att flytta samman </a:t>
            </a:r>
            <a:r>
              <a:rPr lang="sv-SE" b="0" dirty="0" smtClean="0"/>
              <a:t>värdet </a:t>
            </a:r>
            <a:r>
              <a:rPr lang="sv-SE" b="0" dirty="0"/>
              <a:t>av två eller flera tjänstepensionsförsäkringar till en nytecknad tjänstepensionsförsäkring</a:t>
            </a:r>
          </a:p>
          <a:p>
            <a:pPr lvl="0" hangingPunct="0"/>
            <a:r>
              <a:rPr lang="sv-SE" b="0" dirty="0"/>
              <a:t>Retroaktiv tillämpning för </a:t>
            </a:r>
            <a:r>
              <a:rPr lang="sv-SE" b="0" dirty="0" err="1"/>
              <a:t>PkaTjpf</a:t>
            </a:r>
            <a:r>
              <a:rPr lang="sv-SE" b="0" dirty="0"/>
              <a:t>-fribrev</a:t>
            </a:r>
          </a:p>
          <a:p>
            <a:pPr marL="0" indent="0">
              <a:buNone/>
            </a:pPr>
            <a:endParaRPr lang="sv-SE" dirty="0"/>
          </a:p>
        </p:txBody>
      </p:sp>
    </p:spTree>
    <p:extLst>
      <p:ext uri="{BB962C8B-B14F-4D97-AF65-F5344CB8AC3E}">
        <p14:creationId xmlns:p14="http://schemas.microsoft.com/office/powerpoint/2010/main" val="4042798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Utredningens förslag till lagstadgad flytträtt (forts.)</a:t>
            </a:r>
            <a:endParaRPr lang="sv-SE" dirty="0"/>
          </a:p>
        </p:txBody>
      </p:sp>
      <p:sp>
        <p:nvSpPr>
          <p:cNvPr id="3" name="Platshållare för innehåll 2"/>
          <p:cNvSpPr>
            <a:spLocks noGrp="1"/>
          </p:cNvSpPr>
          <p:nvPr>
            <p:ph idx="1"/>
          </p:nvPr>
        </p:nvSpPr>
        <p:spPr/>
        <p:txBody>
          <a:bodyPr>
            <a:normAutofit fontScale="77500" lnSpcReduction="20000"/>
          </a:bodyPr>
          <a:lstStyle/>
          <a:p>
            <a:pPr marL="0" lvl="0" indent="0" hangingPunct="0">
              <a:buNone/>
            </a:pPr>
            <a:r>
              <a:rPr lang="sv-SE" dirty="0"/>
              <a:t>Flyttvärde</a:t>
            </a:r>
            <a:endParaRPr lang="sv-SE" b="0" dirty="0"/>
          </a:p>
          <a:p>
            <a:pPr lvl="0" hangingPunct="0"/>
            <a:r>
              <a:rPr lang="sv-SE" b="0" dirty="0"/>
              <a:t>Bestämmas neutralt för försäkringsfordran – varken flyttande eller kvarvarande försäkringstagare ska vinna på flytten</a:t>
            </a:r>
          </a:p>
          <a:p>
            <a:pPr lvl="0" hangingPunct="0"/>
            <a:r>
              <a:rPr lang="sv-SE" b="0" dirty="0"/>
              <a:t>Anspråk på överskott enligt företagets överskottsregler</a:t>
            </a:r>
          </a:p>
          <a:p>
            <a:pPr marL="0" lvl="0" indent="0" hangingPunct="0">
              <a:buNone/>
            </a:pPr>
            <a:endParaRPr lang="sv-SE" dirty="0" smtClean="0"/>
          </a:p>
          <a:p>
            <a:pPr marL="0" lvl="0" indent="0" hangingPunct="0">
              <a:buNone/>
            </a:pPr>
            <a:r>
              <a:rPr lang="sv-SE" dirty="0" smtClean="0"/>
              <a:t>Flyttavgifter</a:t>
            </a:r>
            <a:endParaRPr lang="sv-SE" dirty="0"/>
          </a:p>
          <a:p>
            <a:pPr lvl="0" hangingPunct="0"/>
            <a:r>
              <a:rPr lang="sv-SE" b="0" dirty="0"/>
              <a:t>Högst uppgå till direkta kostnader för adm. hantering</a:t>
            </a:r>
          </a:p>
          <a:p>
            <a:pPr lvl="0" hangingPunct="0"/>
            <a:r>
              <a:rPr lang="sv-SE" b="0" dirty="0"/>
              <a:t>Obetalda anskaffningskostnader (direkt hänförliga till försäkringen)</a:t>
            </a:r>
          </a:p>
          <a:p>
            <a:pPr marL="0" lvl="0" indent="0" hangingPunct="0">
              <a:buNone/>
            </a:pPr>
            <a:endParaRPr lang="sv-SE" dirty="0" smtClean="0"/>
          </a:p>
          <a:p>
            <a:pPr marL="0" lvl="0" indent="0" hangingPunct="0">
              <a:buNone/>
            </a:pPr>
            <a:r>
              <a:rPr lang="sv-SE" dirty="0" smtClean="0"/>
              <a:t>Effektiva </a:t>
            </a:r>
            <a:r>
              <a:rPr lang="sv-SE" dirty="0"/>
              <a:t>informationsregler</a:t>
            </a:r>
          </a:p>
          <a:p>
            <a:pPr lvl="0" hangingPunct="0"/>
            <a:r>
              <a:rPr lang="sv-SE" b="0" dirty="0"/>
              <a:t>Särskilt utformade faktablad för </a:t>
            </a:r>
            <a:r>
              <a:rPr lang="sv-SE" b="0" dirty="0" smtClean="0"/>
              <a:t>flyttsituationen (föreskrifter)</a:t>
            </a:r>
            <a:endParaRPr lang="sv-SE" b="0" dirty="0"/>
          </a:p>
          <a:p>
            <a:pPr lvl="0" hangingPunct="0"/>
            <a:r>
              <a:rPr lang="sv-SE" b="0" dirty="0"/>
              <a:t>Uppgifter om flyttvärde och flyttavgifter i årliga </a:t>
            </a:r>
            <a:r>
              <a:rPr lang="sv-SE" b="0" dirty="0" smtClean="0"/>
              <a:t>värdebesked</a:t>
            </a:r>
            <a:endParaRPr lang="sv-SE" b="0" dirty="0"/>
          </a:p>
        </p:txBody>
      </p:sp>
    </p:spTree>
    <p:extLst>
      <p:ext uri="{BB962C8B-B14F-4D97-AF65-F5344CB8AC3E}">
        <p14:creationId xmlns:p14="http://schemas.microsoft.com/office/powerpoint/2010/main" val="1651954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Överskottshantering i ömsesidigt bedrivna livförsäkringsföretag</a:t>
            </a:r>
            <a:endParaRPr lang="sv-SE" dirty="0"/>
          </a:p>
        </p:txBody>
      </p:sp>
      <p:sp>
        <p:nvSpPr>
          <p:cNvPr id="3" name="Platshållare för innehåll 2"/>
          <p:cNvSpPr>
            <a:spLocks noGrp="1"/>
          </p:cNvSpPr>
          <p:nvPr>
            <p:ph idx="1"/>
          </p:nvPr>
        </p:nvSpPr>
        <p:spPr/>
        <p:txBody>
          <a:bodyPr>
            <a:normAutofit fontScale="25000" lnSpcReduction="20000"/>
          </a:bodyPr>
          <a:lstStyle/>
          <a:p>
            <a:pPr lvl="0" hangingPunct="0"/>
            <a:r>
              <a:rPr lang="sv-SE" sz="7200" b="0" dirty="0"/>
              <a:t>Ö</a:t>
            </a:r>
            <a:r>
              <a:rPr lang="sv-SE" sz="7200" b="0" dirty="0" smtClean="0"/>
              <a:t>verskottet </a:t>
            </a:r>
            <a:r>
              <a:rPr lang="sv-SE" sz="7200" b="0" dirty="0"/>
              <a:t>i ömsesidigt verkande livförsäkringsföretag samlas upp i konsolideringsfonden och utgör </a:t>
            </a:r>
            <a:r>
              <a:rPr lang="sv-SE" sz="7200" dirty="0"/>
              <a:t>riskkapital</a:t>
            </a:r>
          </a:p>
          <a:p>
            <a:pPr lvl="0" hangingPunct="0"/>
            <a:r>
              <a:rPr lang="sv-SE" sz="7200" b="0" dirty="0"/>
              <a:t>Försäkringstagarna bidrar till och har anspråk på överskottet</a:t>
            </a:r>
          </a:p>
          <a:p>
            <a:pPr lvl="0" hangingPunct="0"/>
            <a:r>
              <a:rPr lang="sv-SE" sz="7200" b="0" dirty="0"/>
              <a:t>År 2011 – totalt förvaltat försäkringskapital 2 400 mdkr, varav 645 mdkr är överskott i </a:t>
            </a:r>
            <a:r>
              <a:rPr lang="sv-SE" sz="7200" b="0" dirty="0" smtClean="0"/>
              <a:t>konsolideringsfond</a:t>
            </a:r>
          </a:p>
          <a:p>
            <a:pPr marL="0" lvl="0" indent="0" hangingPunct="0">
              <a:buNone/>
            </a:pPr>
            <a:endParaRPr lang="sv-SE" sz="7200" b="0" dirty="0"/>
          </a:p>
          <a:p>
            <a:pPr marL="0" lvl="0" indent="0" hangingPunct="0">
              <a:buNone/>
            </a:pPr>
            <a:r>
              <a:rPr lang="sv-SE" sz="7200" b="0" dirty="0"/>
              <a:t>Överskottet skyddas inte av solvens- eller skuldtäckningsregler – inte heller av särskild förmånsrätt</a:t>
            </a:r>
          </a:p>
          <a:p>
            <a:pPr marL="0" lvl="0" indent="0" hangingPunct="0">
              <a:buNone/>
            </a:pPr>
            <a:r>
              <a:rPr lang="sv-SE" sz="7200" b="0" i="1" dirty="0" smtClean="0"/>
              <a:t>I </a:t>
            </a:r>
            <a:r>
              <a:rPr lang="sv-SE" sz="7200" b="0" i="1" dirty="0"/>
              <a:t>stället</a:t>
            </a:r>
          </a:p>
          <a:p>
            <a:pPr lvl="0" hangingPunct="0"/>
            <a:r>
              <a:rPr lang="sv-SE" sz="7200" b="0" dirty="0"/>
              <a:t>vinstutdelningsförbud</a:t>
            </a:r>
          </a:p>
          <a:p>
            <a:pPr lvl="0" hangingPunct="0"/>
            <a:r>
              <a:rPr lang="sv-SE" sz="7200" b="0" dirty="0"/>
              <a:t>förbud för stämma och styrelse att behandla försäkringstagarna otillbörligt</a:t>
            </a:r>
          </a:p>
          <a:p>
            <a:pPr lvl="0" hangingPunct="0"/>
            <a:r>
              <a:rPr lang="sv-SE" sz="7200" b="0" dirty="0"/>
              <a:t>god försäkringsstandard i överskottshanteringen</a:t>
            </a:r>
          </a:p>
          <a:p>
            <a:pPr lvl="0" hangingPunct="0"/>
            <a:r>
              <a:rPr lang="sv-SE" sz="7200" b="0" dirty="0"/>
              <a:t>särskilda oberoende ledamöter </a:t>
            </a:r>
            <a:r>
              <a:rPr lang="sv-SE" sz="7200" b="0" dirty="0" smtClean="0"/>
              <a:t>och en </a:t>
            </a:r>
            <a:r>
              <a:rPr lang="sv-SE" sz="7200" b="0" dirty="0"/>
              <a:t>representant i styrelsen</a:t>
            </a:r>
          </a:p>
          <a:p>
            <a:pPr marL="0" indent="0">
              <a:buNone/>
            </a:pPr>
            <a:endParaRPr lang="sv-SE" dirty="0"/>
          </a:p>
        </p:txBody>
      </p:sp>
    </p:spTree>
    <p:extLst>
      <p:ext uri="{BB962C8B-B14F-4D97-AF65-F5344CB8AC3E}">
        <p14:creationId xmlns:p14="http://schemas.microsoft.com/office/powerpoint/2010/main" val="3566254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Överskottshantering i ömsesidigt bedrivna livförsäkringsföretag (forts.)</a:t>
            </a:r>
            <a:endParaRPr lang="sv-SE" dirty="0"/>
          </a:p>
        </p:txBody>
      </p:sp>
      <p:sp>
        <p:nvSpPr>
          <p:cNvPr id="3" name="Platshållare för innehåll 2"/>
          <p:cNvSpPr>
            <a:spLocks noGrp="1"/>
          </p:cNvSpPr>
          <p:nvPr>
            <p:ph idx="1"/>
          </p:nvPr>
        </p:nvSpPr>
        <p:spPr/>
        <p:txBody>
          <a:bodyPr>
            <a:normAutofit fontScale="55000" lnSpcReduction="20000"/>
          </a:bodyPr>
          <a:lstStyle/>
          <a:p>
            <a:pPr marL="0" indent="0" hangingPunct="0">
              <a:buNone/>
            </a:pPr>
            <a:r>
              <a:rPr lang="sv-SE" sz="3300" dirty="0" smtClean="0"/>
              <a:t>Ett </a:t>
            </a:r>
            <a:r>
              <a:rPr lang="sv-SE" sz="3300" dirty="0"/>
              <a:t>gott konsumentskydd för försäkringstagarna måste säkerställas även avseende anspråk på överskott – två alternativa förslag</a:t>
            </a:r>
          </a:p>
          <a:p>
            <a:pPr lvl="0" hangingPunct="0"/>
            <a:endParaRPr lang="sv-SE" sz="3300" b="0" i="1" dirty="0" smtClean="0"/>
          </a:p>
          <a:p>
            <a:pPr marL="0" lvl="0" indent="0" hangingPunct="0">
              <a:buNone/>
            </a:pPr>
            <a:r>
              <a:rPr lang="sv-SE" sz="3300" i="1" dirty="0" smtClean="0"/>
              <a:t>Överskottshantering </a:t>
            </a:r>
            <a:r>
              <a:rPr lang="sv-SE" sz="3300" i="1" dirty="0"/>
              <a:t>enligt </a:t>
            </a:r>
            <a:r>
              <a:rPr lang="sv-SE" sz="3300" i="1" dirty="0" smtClean="0"/>
              <a:t>huvudförslaget</a:t>
            </a:r>
          </a:p>
          <a:p>
            <a:pPr marL="0" indent="0" hangingPunct="0">
              <a:buNone/>
            </a:pPr>
            <a:r>
              <a:rPr lang="sv-SE" sz="3300" b="0" dirty="0"/>
              <a:t>Förstärkt reglering och tillsyn (särskilt riskkapitalskydd)</a:t>
            </a:r>
            <a:endParaRPr lang="sv-SE" sz="3300" dirty="0"/>
          </a:p>
          <a:p>
            <a:pPr lvl="0" hangingPunct="0"/>
            <a:r>
              <a:rPr lang="sv-SE" sz="3300" b="0" dirty="0"/>
              <a:t>Självfinansiering</a:t>
            </a:r>
          </a:p>
          <a:p>
            <a:pPr lvl="0" hangingPunct="0"/>
            <a:r>
              <a:rPr lang="sv-SE" sz="3300" b="0" dirty="0"/>
              <a:t>Ingen vinstutdelning</a:t>
            </a:r>
          </a:p>
          <a:p>
            <a:pPr lvl="0" hangingPunct="0"/>
            <a:r>
              <a:rPr lang="sv-SE" sz="3300" b="0" dirty="0"/>
              <a:t>Uppsamling av överskott i </a:t>
            </a:r>
            <a:r>
              <a:rPr lang="sv-SE" sz="3300" b="0" dirty="0" smtClean="0"/>
              <a:t>konsolideringsfonden</a:t>
            </a:r>
            <a:endParaRPr lang="sv-SE" sz="3300" b="0" dirty="0"/>
          </a:p>
          <a:p>
            <a:pPr marL="0" indent="0" hangingPunct="0">
              <a:buNone/>
            </a:pPr>
            <a:endParaRPr lang="sv-SE" sz="3300" b="0" dirty="0"/>
          </a:p>
          <a:p>
            <a:pPr marL="0" lvl="0" indent="0" hangingPunct="0">
              <a:buNone/>
            </a:pPr>
            <a:r>
              <a:rPr lang="sv-SE" sz="3300" i="1" dirty="0"/>
              <a:t>Överskottshantering enligt optionen</a:t>
            </a:r>
            <a:endParaRPr lang="sv-SE" sz="3300" dirty="0"/>
          </a:p>
          <a:p>
            <a:pPr lvl="0" hangingPunct="0"/>
            <a:r>
              <a:rPr lang="sv-SE" sz="3300" b="0" dirty="0"/>
              <a:t>Överskottshantering med vinstutdelning enligt lagen om ekonomiska föreningar</a:t>
            </a:r>
          </a:p>
          <a:p>
            <a:pPr lvl="0" hangingPunct="0"/>
            <a:r>
              <a:rPr lang="sv-SE" sz="3300" b="0" dirty="0" smtClean="0"/>
              <a:t>Konsolideringsfonden avskaffas</a:t>
            </a:r>
            <a:endParaRPr lang="sv-SE" sz="3300" b="0" dirty="0"/>
          </a:p>
          <a:p>
            <a:pPr lvl="0" hangingPunct="0"/>
            <a:r>
              <a:rPr lang="sv-SE" sz="3300" b="0" dirty="0"/>
              <a:t>Förbättrade möjligheter till kapitalanskaffning</a:t>
            </a:r>
          </a:p>
          <a:p>
            <a:pPr marL="0" indent="0">
              <a:buNone/>
            </a:pPr>
            <a:endParaRPr lang="sv-SE" dirty="0"/>
          </a:p>
        </p:txBody>
      </p:sp>
    </p:spTree>
    <p:extLst>
      <p:ext uri="{BB962C8B-B14F-4D97-AF65-F5344CB8AC3E}">
        <p14:creationId xmlns:p14="http://schemas.microsoft.com/office/powerpoint/2010/main" val="2617389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Utredningens huvudförslag till förbättrad överskottshantering (1)</a:t>
            </a:r>
            <a:endParaRPr lang="sv-SE" dirty="0"/>
          </a:p>
        </p:txBody>
      </p:sp>
      <p:sp>
        <p:nvSpPr>
          <p:cNvPr id="3" name="Platshållare för innehåll 2"/>
          <p:cNvSpPr>
            <a:spLocks noGrp="1"/>
          </p:cNvSpPr>
          <p:nvPr>
            <p:ph idx="1"/>
          </p:nvPr>
        </p:nvSpPr>
        <p:spPr/>
        <p:txBody>
          <a:bodyPr>
            <a:normAutofit lnSpcReduction="10000"/>
          </a:bodyPr>
          <a:lstStyle/>
          <a:p>
            <a:pPr marL="0" indent="0">
              <a:buNone/>
            </a:pPr>
            <a:r>
              <a:rPr lang="sv-SE" sz="2000" dirty="0" smtClean="0"/>
              <a:t>Särskilt riskkapitalskydd – i huvudsak</a:t>
            </a:r>
          </a:p>
          <a:p>
            <a:pPr marL="0" indent="0">
              <a:buNone/>
            </a:pPr>
            <a:r>
              <a:rPr lang="sv-SE" sz="2000" dirty="0" smtClean="0"/>
              <a:t>(tydlig, rättvis och överskådlig överskottshantering)</a:t>
            </a:r>
          </a:p>
          <a:p>
            <a:pPr lvl="0" hangingPunct="0"/>
            <a:r>
              <a:rPr lang="sv-SE" sz="2000" b="0" dirty="0">
                <a:latin typeface="+mn-lt"/>
              </a:rPr>
              <a:t>klar åtskillnad mellan försäkringsfordran och anspråk på överskott (riskkapital)</a:t>
            </a:r>
          </a:p>
          <a:p>
            <a:pPr lvl="0" hangingPunct="0"/>
            <a:r>
              <a:rPr lang="sv-SE" sz="2000" b="0" dirty="0">
                <a:latin typeface="+mn-lt"/>
              </a:rPr>
              <a:t>anspråk på överskott regleras i bolagsordning/stadgar och inte i försäkringsavtalet</a:t>
            </a:r>
          </a:p>
          <a:p>
            <a:pPr lvl="0" hangingPunct="0"/>
            <a:r>
              <a:rPr lang="sv-SE" sz="2000" b="0" dirty="0">
                <a:latin typeface="+mn-lt"/>
              </a:rPr>
              <a:t>skilt från behandling av riskkapital i externredovisning och solvenssammanhang</a:t>
            </a:r>
          </a:p>
          <a:p>
            <a:pPr lvl="0" hangingPunct="0"/>
            <a:r>
              <a:rPr lang="sv-SE" sz="2000" b="0" dirty="0">
                <a:latin typeface="+mn-lt"/>
              </a:rPr>
              <a:t>riktlinjer för </a:t>
            </a:r>
            <a:r>
              <a:rPr lang="sv-SE" sz="2000" b="0" dirty="0" smtClean="0">
                <a:latin typeface="+mn-lt"/>
              </a:rPr>
              <a:t>överskottshantering</a:t>
            </a:r>
          </a:p>
          <a:p>
            <a:pPr lvl="0" hangingPunct="0"/>
            <a:r>
              <a:rPr lang="sv-SE" sz="2000" b="0" dirty="0" smtClean="0">
                <a:latin typeface="+mn-lt"/>
              </a:rPr>
              <a:t>preciserat förespeglingsförbud (framtida återbäring, villkoren)</a:t>
            </a:r>
            <a:endParaRPr lang="sv-SE" sz="2000" b="0" dirty="0">
              <a:latin typeface="+mn-lt"/>
            </a:endParaRPr>
          </a:p>
          <a:p>
            <a:pPr lvl="0" hangingPunct="0"/>
            <a:r>
              <a:rPr lang="sv-SE" sz="2000" b="0" dirty="0">
                <a:latin typeface="+mn-lt"/>
              </a:rPr>
              <a:t>klarare kompetensfördelning mellan stämma och </a:t>
            </a:r>
            <a:r>
              <a:rPr lang="sv-SE" sz="2000" b="0" dirty="0" smtClean="0">
                <a:latin typeface="+mn-lt"/>
              </a:rPr>
              <a:t>styrelse (styrelsen ska anta överskottsriktlinjerna)</a:t>
            </a:r>
            <a:endParaRPr lang="sv-SE" sz="2000" b="0" dirty="0">
              <a:latin typeface="+mn-lt"/>
            </a:endParaRPr>
          </a:p>
        </p:txBody>
      </p:sp>
    </p:spTree>
    <p:extLst>
      <p:ext uri="{BB962C8B-B14F-4D97-AF65-F5344CB8AC3E}">
        <p14:creationId xmlns:p14="http://schemas.microsoft.com/office/powerpoint/2010/main" val="21040436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Utredningens huvudförslag till förbättrad överskottshantering (2)</a:t>
            </a:r>
            <a:endParaRPr lang="sv-SE" dirty="0"/>
          </a:p>
        </p:txBody>
      </p:sp>
      <p:sp>
        <p:nvSpPr>
          <p:cNvPr id="3" name="Platshållare för innehåll 2"/>
          <p:cNvSpPr>
            <a:spLocks noGrp="1"/>
          </p:cNvSpPr>
          <p:nvPr>
            <p:ph idx="1"/>
          </p:nvPr>
        </p:nvSpPr>
        <p:spPr/>
        <p:txBody>
          <a:bodyPr>
            <a:normAutofit fontScale="85000" lnSpcReduction="10000"/>
          </a:bodyPr>
          <a:lstStyle/>
          <a:p>
            <a:pPr marL="0" indent="0">
              <a:buNone/>
            </a:pPr>
            <a:r>
              <a:rPr lang="sv-SE" dirty="0" smtClean="0"/>
              <a:t>Särskilt riskkapitalskydd (forts.)</a:t>
            </a:r>
          </a:p>
          <a:p>
            <a:pPr lvl="0" hangingPunct="0"/>
            <a:r>
              <a:rPr lang="sv-SE" dirty="0"/>
              <a:t>förstärkt </a:t>
            </a:r>
            <a:r>
              <a:rPr lang="sv-SE" dirty="0" smtClean="0"/>
              <a:t>likabehandlingsprincip</a:t>
            </a:r>
            <a:r>
              <a:rPr lang="sv-SE" b="0" dirty="0" smtClean="0"/>
              <a:t> (stämma/styrelse tillbörligt beakta försäkringstagarens överskott)</a:t>
            </a:r>
            <a:endParaRPr lang="sv-SE" b="0" dirty="0"/>
          </a:p>
          <a:p>
            <a:pPr lvl="0" hangingPunct="0"/>
            <a:r>
              <a:rPr lang="sv-SE" dirty="0"/>
              <a:t>oberoende kontroll av </a:t>
            </a:r>
            <a:r>
              <a:rPr lang="sv-SE" dirty="0" smtClean="0"/>
              <a:t>överskottshanteringen</a:t>
            </a:r>
            <a:r>
              <a:rPr lang="sv-SE" b="0" dirty="0" smtClean="0"/>
              <a:t> (revisor eller annan sakkunnig)</a:t>
            </a:r>
            <a:endParaRPr lang="sv-SE" b="0" dirty="0"/>
          </a:p>
          <a:p>
            <a:pPr lvl="0" hangingPunct="0"/>
            <a:r>
              <a:rPr lang="sv-SE" dirty="0"/>
              <a:t>förbättrad information om </a:t>
            </a:r>
            <a:r>
              <a:rPr lang="sv-SE" dirty="0" smtClean="0"/>
              <a:t>överskottshanteringen </a:t>
            </a:r>
            <a:r>
              <a:rPr lang="sv-SE" b="0" dirty="0" smtClean="0"/>
              <a:t>(överskottriktlinjer, beslut påverkar överskott väsentligt, i årsredovisningen)</a:t>
            </a:r>
            <a:endParaRPr lang="sv-SE" i="1" dirty="0"/>
          </a:p>
          <a:p>
            <a:pPr lvl="0" hangingPunct="0"/>
            <a:r>
              <a:rPr lang="sv-SE" dirty="0"/>
              <a:t>förbättrade förutsättningar för att </a:t>
            </a:r>
            <a:r>
              <a:rPr lang="sv-SE" dirty="0" smtClean="0"/>
              <a:t>använda garantikapital som riskkapital</a:t>
            </a:r>
            <a:r>
              <a:rPr lang="sv-SE" b="0" dirty="0" smtClean="0"/>
              <a:t> (återbetalningskravet slopas) </a:t>
            </a:r>
          </a:p>
          <a:p>
            <a:pPr marL="0" lvl="0" indent="0" hangingPunct="0">
              <a:buNone/>
            </a:pPr>
            <a:endParaRPr lang="sv-SE" b="0" dirty="0"/>
          </a:p>
          <a:p>
            <a:pPr marL="0" indent="0">
              <a:buNone/>
            </a:pPr>
            <a:endParaRPr lang="sv-SE" dirty="0"/>
          </a:p>
        </p:txBody>
      </p:sp>
    </p:spTree>
    <p:extLst>
      <p:ext uri="{BB962C8B-B14F-4D97-AF65-F5344CB8AC3E}">
        <p14:creationId xmlns:p14="http://schemas.microsoft.com/office/powerpoint/2010/main" val="2946798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Optionen - ett alternativ till huvudförslaget</a:t>
            </a:r>
            <a:endParaRPr lang="sv-SE" dirty="0"/>
          </a:p>
        </p:txBody>
      </p:sp>
      <p:sp>
        <p:nvSpPr>
          <p:cNvPr id="3" name="Platshållare för innehåll 2"/>
          <p:cNvSpPr>
            <a:spLocks noGrp="1"/>
          </p:cNvSpPr>
          <p:nvPr>
            <p:ph idx="1"/>
          </p:nvPr>
        </p:nvSpPr>
        <p:spPr/>
        <p:txBody>
          <a:bodyPr>
            <a:normAutofit fontScale="92500" lnSpcReduction="20000"/>
          </a:bodyPr>
          <a:lstStyle/>
          <a:p>
            <a:pPr marL="0" indent="0">
              <a:buNone/>
            </a:pPr>
            <a:r>
              <a:rPr lang="sv-SE" dirty="0" smtClean="0"/>
              <a:t>Alternativ för ömsesidiga livförsäkringsbolag och livförsäkringsföreningar</a:t>
            </a:r>
            <a:endParaRPr lang="sv-SE" dirty="0"/>
          </a:p>
          <a:p>
            <a:pPr lvl="0" hangingPunct="0"/>
            <a:r>
              <a:rPr lang="sv-SE" b="0" dirty="0"/>
              <a:t>möjlighet att övergå till en överskottshantering med </a:t>
            </a:r>
            <a:r>
              <a:rPr lang="sv-SE" b="0" dirty="0" smtClean="0"/>
              <a:t>vinstutdelning</a:t>
            </a:r>
            <a:endParaRPr lang="sv-SE" b="0" dirty="0"/>
          </a:p>
          <a:p>
            <a:pPr lvl="0" hangingPunct="0"/>
            <a:r>
              <a:rPr lang="sv-SE" b="0" dirty="0"/>
              <a:t>försäkringstagarnas ägarkapital tydliggörs som delägarinsatser/medlemsinsatser</a:t>
            </a:r>
          </a:p>
          <a:p>
            <a:pPr lvl="0" hangingPunct="0"/>
            <a:r>
              <a:rPr lang="sv-SE" b="0" dirty="0"/>
              <a:t>rättigheter som delägare/medlemmar behandlas skilt från rättigheterna som kund</a:t>
            </a:r>
          </a:p>
          <a:p>
            <a:pPr lvl="0" hangingPunct="0"/>
            <a:r>
              <a:rPr lang="sv-SE" b="0" dirty="0"/>
              <a:t>obligatorisk för de bolag och föreningar som har regler om vinstutdelning till medlemmar eller externa finansiärer i bolagsordning/stadgar</a:t>
            </a:r>
          </a:p>
          <a:p>
            <a:pPr marL="0" indent="0">
              <a:buNone/>
            </a:pPr>
            <a:endParaRPr lang="sv-SE" dirty="0"/>
          </a:p>
        </p:txBody>
      </p:sp>
    </p:spTree>
    <p:extLst>
      <p:ext uri="{BB962C8B-B14F-4D97-AF65-F5344CB8AC3E}">
        <p14:creationId xmlns:p14="http://schemas.microsoft.com/office/powerpoint/2010/main" val="15944073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27584" y="548680"/>
            <a:ext cx="7560000" cy="1150939"/>
          </a:xfrm>
        </p:spPr>
        <p:txBody>
          <a:bodyPr>
            <a:normAutofit fontScale="90000"/>
          </a:bodyPr>
          <a:lstStyle/>
          <a:p>
            <a:r>
              <a:rPr lang="sv-SE" dirty="0" smtClean="0"/>
              <a:t>Företagsstyrning i hybridbolag (icke-vinstutdelande försäkringsaktiebolag) </a:t>
            </a:r>
            <a:endParaRPr lang="sv-SE" dirty="0"/>
          </a:p>
        </p:txBody>
      </p:sp>
      <p:sp>
        <p:nvSpPr>
          <p:cNvPr id="3" name="Platshållare för innehåll 2"/>
          <p:cNvSpPr>
            <a:spLocks noGrp="1"/>
          </p:cNvSpPr>
          <p:nvPr>
            <p:ph idx="1"/>
          </p:nvPr>
        </p:nvSpPr>
        <p:spPr/>
        <p:txBody>
          <a:bodyPr>
            <a:normAutofit fontScale="92500"/>
          </a:bodyPr>
          <a:lstStyle/>
          <a:p>
            <a:pPr marL="0" indent="0">
              <a:buNone/>
            </a:pPr>
            <a:r>
              <a:rPr lang="sv-SE" dirty="0" smtClean="0"/>
              <a:t>Bakgrund</a:t>
            </a:r>
          </a:p>
          <a:p>
            <a:pPr lvl="0" hangingPunct="0"/>
            <a:r>
              <a:rPr lang="sv-SE" b="0" dirty="0"/>
              <a:t>försäkringstagare i hybridbolag har anspråk på bolagets överskott</a:t>
            </a:r>
          </a:p>
          <a:p>
            <a:pPr lvl="0" hangingPunct="0"/>
            <a:r>
              <a:rPr lang="sv-SE" b="0" dirty="0"/>
              <a:t>eftersom de inte är delägare i bolaget saknar de i stort rättigheter att övervaka bolagets </a:t>
            </a:r>
            <a:r>
              <a:rPr lang="sv-SE" b="0" dirty="0" smtClean="0"/>
              <a:t>skötsel</a:t>
            </a:r>
          </a:p>
          <a:p>
            <a:pPr marL="0" lvl="0" indent="0" hangingPunct="0">
              <a:buNone/>
            </a:pPr>
            <a:r>
              <a:rPr lang="sv-SE" dirty="0" smtClean="0"/>
              <a:t>Företagsstyrning med överskottsfokus</a:t>
            </a:r>
          </a:p>
          <a:p>
            <a:pPr hangingPunct="0"/>
            <a:r>
              <a:rPr lang="sv-SE" b="0" dirty="0" smtClean="0"/>
              <a:t>uppdrag att föreslå ökad insyn och inflytande för försäkringstagarna över bolagets hantering av riskkapitalet</a:t>
            </a:r>
            <a:endParaRPr lang="sv-SE" b="0" dirty="0"/>
          </a:p>
          <a:p>
            <a:pPr marL="0" indent="0">
              <a:buNone/>
            </a:pPr>
            <a:endParaRPr lang="sv-SE" dirty="0"/>
          </a:p>
        </p:txBody>
      </p:sp>
    </p:spTree>
    <p:extLst>
      <p:ext uri="{BB962C8B-B14F-4D97-AF65-F5344CB8AC3E}">
        <p14:creationId xmlns:p14="http://schemas.microsoft.com/office/powerpoint/2010/main" val="10814394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Företagsstyrning i hybridbolag (forts.)</a:t>
            </a:r>
            <a:endParaRPr lang="sv-SE" dirty="0"/>
          </a:p>
        </p:txBody>
      </p:sp>
      <p:sp>
        <p:nvSpPr>
          <p:cNvPr id="3" name="Platshållare för innehåll 2"/>
          <p:cNvSpPr>
            <a:spLocks noGrp="1"/>
          </p:cNvSpPr>
          <p:nvPr>
            <p:ph idx="1"/>
          </p:nvPr>
        </p:nvSpPr>
        <p:spPr/>
        <p:txBody>
          <a:bodyPr>
            <a:normAutofit fontScale="62500" lnSpcReduction="20000"/>
          </a:bodyPr>
          <a:lstStyle/>
          <a:p>
            <a:pPr marL="0" indent="0">
              <a:buNone/>
            </a:pPr>
            <a:r>
              <a:rPr lang="sv-SE" dirty="0" smtClean="0"/>
              <a:t>Gällande grundläggande regler för hybridbolag</a:t>
            </a:r>
            <a:endParaRPr lang="sv-SE" dirty="0" smtClean="0"/>
          </a:p>
          <a:p>
            <a:pPr marL="0" indent="0">
              <a:buNone/>
            </a:pPr>
            <a:r>
              <a:rPr lang="sv-SE" i="1" dirty="0" smtClean="0"/>
              <a:t>Bolagsordningen</a:t>
            </a:r>
          </a:p>
          <a:p>
            <a:r>
              <a:rPr lang="sv-SE" b="0" dirty="0" smtClean="0"/>
              <a:t>verksamhetsföremål (och syfte)</a:t>
            </a:r>
          </a:p>
          <a:p>
            <a:r>
              <a:rPr lang="sv-SE" b="0" dirty="0" smtClean="0"/>
              <a:t>vinstutdelningsförbud</a:t>
            </a:r>
          </a:p>
          <a:p>
            <a:pPr marL="0" indent="0">
              <a:buNone/>
            </a:pPr>
            <a:r>
              <a:rPr lang="sv-SE" i="1" dirty="0" smtClean="0"/>
              <a:t>Bolagsstämman</a:t>
            </a:r>
          </a:p>
          <a:p>
            <a:r>
              <a:rPr lang="sv-SE" b="0" dirty="0" smtClean="0"/>
              <a:t>beslutar om bolagsordningen (</a:t>
            </a:r>
            <a:r>
              <a:rPr lang="sv-SE" b="0" dirty="0" err="1" smtClean="0"/>
              <a:t>godk</a:t>
            </a:r>
            <a:r>
              <a:rPr lang="sv-SE" b="0" dirty="0" smtClean="0"/>
              <a:t>. av inspektionen)</a:t>
            </a:r>
          </a:p>
          <a:p>
            <a:r>
              <a:rPr lang="sv-SE" b="0" dirty="0" smtClean="0"/>
              <a:t>utser (normalt) styrelsen – utom en </a:t>
            </a:r>
            <a:r>
              <a:rPr lang="sv-SE" b="0" dirty="0" err="1" smtClean="0"/>
              <a:t>förs.tagarrepr</a:t>
            </a:r>
            <a:r>
              <a:rPr lang="sv-SE" b="0" dirty="0" smtClean="0"/>
              <a:t>. (ledningsprövning av inspektionen)</a:t>
            </a:r>
          </a:p>
          <a:p>
            <a:r>
              <a:rPr lang="sv-SE" b="0" dirty="0" smtClean="0"/>
              <a:t>sammansättning (mer än hälften oberoende ledamöter)</a:t>
            </a:r>
          </a:p>
          <a:p>
            <a:r>
              <a:rPr lang="sv-SE" b="0" dirty="0" smtClean="0"/>
              <a:t>generalklausulen (beslut – ej otillbörlig fördel)</a:t>
            </a:r>
          </a:p>
          <a:p>
            <a:r>
              <a:rPr lang="sv-SE" b="0" dirty="0" smtClean="0"/>
              <a:t>anvisningsrätt till styrelsen</a:t>
            </a:r>
          </a:p>
          <a:p>
            <a:pPr marL="0" indent="0">
              <a:buNone/>
            </a:pPr>
            <a:r>
              <a:rPr lang="sv-SE" i="1" dirty="0" smtClean="0"/>
              <a:t>Styrelsen</a:t>
            </a:r>
            <a:endParaRPr lang="sv-SE" b="0" dirty="0" smtClean="0"/>
          </a:p>
          <a:p>
            <a:r>
              <a:rPr lang="sv-SE" b="0" dirty="0" smtClean="0"/>
              <a:t>kollektivt ansvar – tudelad lojalitetsplikt (syftet)</a:t>
            </a:r>
          </a:p>
          <a:p>
            <a:r>
              <a:rPr lang="sv-SE" b="0" dirty="0" smtClean="0"/>
              <a:t>generalklausulen (beslut – ej otillbörlig fördel)</a:t>
            </a:r>
          </a:p>
          <a:p>
            <a:r>
              <a:rPr lang="sv-SE" b="0" dirty="0" smtClean="0"/>
              <a:t>stämmans anvisningar – ej verkställa om strider mot ABL, FRL, ÅRFL, bolagsordning </a:t>
            </a:r>
          </a:p>
          <a:p>
            <a:pPr marL="0" indent="0">
              <a:buNone/>
            </a:pPr>
            <a:endParaRPr lang="sv-SE" b="0" dirty="0" smtClean="0"/>
          </a:p>
          <a:p>
            <a:endParaRPr lang="sv-SE" sz="2000" b="0" dirty="0" smtClean="0"/>
          </a:p>
          <a:p>
            <a:pPr marL="0" indent="0">
              <a:buNone/>
            </a:pPr>
            <a:endParaRPr lang="sv-SE" sz="2000" dirty="0" smtClean="0"/>
          </a:p>
          <a:p>
            <a:pPr marL="0" indent="0">
              <a:buNone/>
            </a:pPr>
            <a:endParaRPr lang="sv-SE" sz="2000" b="0" dirty="0" smtClean="0"/>
          </a:p>
          <a:p>
            <a:pPr marL="0" indent="0">
              <a:buNone/>
            </a:pPr>
            <a:endParaRPr lang="sv-SE" b="0" dirty="0"/>
          </a:p>
        </p:txBody>
      </p:sp>
    </p:spTree>
    <p:extLst>
      <p:ext uri="{BB962C8B-B14F-4D97-AF65-F5344CB8AC3E}">
        <p14:creationId xmlns:p14="http://schemas.microsoft.com/office/powerpoint/2010/main" val="2651275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Utredningsuppdraget – fyra frågor</a:t>
            </a:r>
            <a:endParaRPr lang="sv-SE" dirty="0"/>
          </a:p>
        </p:txBody>
      </p:sp>
      <p:sp>
        <p:nvSpPr>
          <p:cNvPr id="3" name="Platshållare för innehåll 2"/>
          <p:cNvSpPr>
            <a:spLocks noGrp="1"/>
          </p:cNvSpPr>
          <p:nvPr>
            <p:ph idx="1"/>
          </p:nvPr>
        </p:nvSpPr>
        <p:spPr/>
        <p:txBody>
          <a:bodyPr>
            <a:normAutofit fontScale="85000" lnSpcReduction="20000"/>
          </a:bodyPr>
          <a:lstStyle/>
          <a:p>
            <a:pPr marL="0" indent="0">
              <a:buNone/>
            </a:pPr>
            <a:r>
              <a:rPr lang="sv-SE" dirty="0" smtClean="0"/>
              <a:t>Med övergripande konsumentfokus lämna förslag som innebär</a:t>
            </a:r>
          </a:p>
          <a:p>
            <a:pPr marL="0" indent="0" hangingPunct="0">
              <a:buNone/>
            </a:pPr>
            <a:r>
              <a:rPr lang="sv-SE" dirty="0"/>
              <a:t> </a:t>
            </a:r>
            <a:endParaRPr lang="sv-SE" b="0" dirty="0"/>
          </a:p>
          <a:p>
            <a:pPr lvl="0" hangingPunct="0"/>
            <a:r>
              <a:rPr lang="sv-SE" b="0" dirty="0"/>
              <a:t>Utvidgad lagstadgad flytträtt av </a:t>
            </a:r>
            <a:r>
              <a:rPr lang="sv-SE" b="0" dirty="0" smtClean="0"/>
              <a:t>försäkringssparande (redovisa för- och nackdelar med förslagen)</a:t>
            </a:r>
            <a:endParaRPr lang="sv-SE" b="0" dirty="0"/>
          </a:p>
          <a:p>
            <a:pPr lvl="0" hangingPunct="0"/>
            <a:r>
              <a:rPr lang="sv-SE" b="0" dirty="0"/>
              <a:t>Förbättrad överskottshantering i ömsesidigt bedrivna livförsäkringsföretag</a:t>
            </a:r>
          </a:p>
          <a:p>
            <a:pPr lvl="0" hangingPunct="0"/>
            <a:r>
              <a:rPr lang="sv-SE" b="0" dirty="0"/>
              <a:t>Ökad insyn och inflytande för försäkringstagare i livförsäkringsaktiebolag som inte får dela ut vinst (företagsstyrning i hybridbolag)</a:t>
            </a:r>
          </a:p>
          <a:p>
            <a:pPr lvl="0" hangingPunct="0"/>
            <a:r>
              <a:rPr lang="sv-SE" b="0" dirty="0"/>
              <a:t>Tydligare regler om ombildning av hybridbolag till vinstutdelande verksamhet</a:t>
            </a:r>
          </a:p>
          <a:p>
            <a:endParaRPr lang="sv-SE" dirty="0"/>
          </a:p>
        </p:txBody>
      </p:sp>
    </p:spTree>
    <p:extLst>
      <p:ext uri="{BB962C8B-B14F-4D97-AF65-F5344CB8AC3E}">
        <p14:creationId xmlns:p14="http://schemas.microsoft.com/office/powerpoint/2010/main" val="33086965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Företagsstyrning i hybridbolag (forts.)</a:t>
            </a:r>
            <a:endParaRPr lang="sv-SE" dirty="0"/>
          </a:p>
        </p:txBody>
      </p:sp>
      <p:sp>
        <p:nvSpPr>
          <p:cNvPr id="3" name="Platshållare för innehåll 2"/>
          <p:cNvSpPr>
            <a:spLocks noGrp="1"/>
          </p:cNvSpPr>
          <p:nvPr>
            <p:ph idx="1"/>
          </p:nvPr>
        </p:nvSpPr>
        <p:spPr/>
        <p:txBody>
          <a:bodyPr>
            <a:normAutofit fontScale="85000" lnSpcReduction="10000"/>
          </a:bodyPr>
          <a:lstStyle/>
          <a:p>
            <a:pPr marL="0" indent="0">
              <a:buNone/>
            </a:pPr>
            <a:r>
              <a:rPr lang="sv-SE" sz="2000" dirty="0" smtClean="0"/>
              <a:t>Förslag om större insyn och inflytande över hybridbolagets hantering av riskkapitalet (förbättrat riskkapitalskydd)</a:t>
            </a:r>
            <a:endParaRPr lang="sv-SE" sz="2000" b="0" dirty="0" smtClean="0"/>
          </a:p>
          <a:p>
            <a:pPr marL="0" indent="0" hangingPunct="0">
              <a:buNone/>
            </a:pPr>
            <a:r>
              <a:rPr lang="sv-SE" sz="2000" b="0" i="1" dirty="0" smtClean="0"/>
              <a:t>Bolagsstämman (insyn)</a:t>
            </a:r>
            <a:endParaRPr lang="sv-SE" sz="2000" b="0" dirty="0"/>
          </a:p>
          <a:p>
            <a:pPr lvl="0" hangingPunct="0"/>
            <a:r>
              <a:rPr lang="sv-SE" sz="2000" b="0" dirty="0"/>
              <a:t>rätt att närvara och yttra sig på bolagsstämman för försäkringstagarna</a:t>
            </a:r>
          </a:p>
          <a:p>
            <a:pPr lvl="0" hangingPunct="0"/>
            <a:r>
              <a:rPr lang="sv-SE" sz="2000" b="0" dirty="0"/>
              <a:t>rätt för försäkringstagarna och försäkrade med anspråk på överskott att få ett ärende behandlat på stämman, att ta del av vissa handlingar före stämman, att ta del av stämmoprotokoll och att få upplysningar från stämman (under vissa förutsättningar)</a:t>
            </a:r>
          </a:p>
          <a:p>
            <a:pPr marL="0" indent="0" hangingPunct="0">
              <a:buNone/>
            </a:pPr>
            <a:r>
              <a:rPr lang="sv-SE" sz="2000" b="0" i="1" dirty="0" smtClean="0"/>
              <a:t>Styrelsen (inflytande)</a:t>
            </a:r>
            <a:endParaRPr lang="sv-SE" sz="2000" b="0" dirty="0"/>
          </a:p>
          <a:p>
            <a:pPr lvl="0" hangingPunct="0"/>
            <a:r>
              <a:rPr lang="sv-SE" sz="2000" b="0" dirty="0"/>
              <a:t>mer än en fjärdedel av styrelseledamöterna ska utses av försäkringstagarna eller försäkrade med anspråk på överskott eller av någon intressegrupp som har anknytning till dem</a:t>
            </a:r>
          </a:p>
          <a:p>
            <a:pPr lvl="0" hangingPunct="0"/>
            <a:r>
              <a:rPr lang="sv-SE" sz="2000" b="0" dirty="0"/>
              <a:t>styrelsens ordförande ska vara oberoende</a:t>
            </a:r>
          </a:p>
          <a:p>
            <a:pPr lvl="0" hangingPunct="0"/>
            <a:r>
              <a:rPr lang="sv-SE" sz="2000" b="0" dirty="0"/>
              <a:t>styrelsens primära lojalitetsplikt till försäkringstagarna </a:t>
            </a:r>
            <a:r>
              <a:rPr lang="sv-SE" sz="2000" b="0" dirty="0" smtClean="0"/>
              <a:t>lagfästs</a:t>
            </a:r>
          </a:p>
          <a:p>
            <a:pPr marL="0" lvl="0" indent="0" hangingPunct="0">
              <a:buNone/>
            </a:pPr>
            <a:endParaRPr lang="sv-SE" sz="2000" b="0" dirty="0"/>
          </a:p>
          <a:p>
            <a:pPr marL="0" indent="0">
              <a:buNone/>
            </a:pPr>
            <a:endParaRPr lang="sv-SE" sz="2000" dirty="0"/>
          </a:p>
        </p:txBody>
      </p:sp>
    </p:spTree>
    <p:extLst>
      <p:ext uri="{BB962C8B-B14F-4D97-AF65-F5344CB8AC3E}">
        <p14:creationId xmlns:p14="http://schemas.microsoft.com/office/powerpoint/2010/main" val="27874913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Företagsstyrning i hybridbolag (forts.)</a:t>
            </a:r>
            <a:endParaRPr lang="sv-SE" dirty="0"/>
          </a:p>
        </p:txBody>
      </p:sp>
      <p:sp>
        <p:nvSpPr>
          <p:cNvPr id="3" name="Platshållare för innehåll 2"/>
          <p:cNvSpPr>
            <a:spLocks noGrp="1"/>
          </p:cNvSpPr>
          <p:nvPr>
            <p:ph idx="1"/>
          </p:nvPr>
        </p:nvSpPr>
        <p:spPr/>
        <p:txBody>
          <a:bodyPr>
            <a:normAutofit fontScale="92500" lnSpcReduction="10000"/>
          </a:bodyPr>
          <a:lstStyle/>
          <a:p>
            <a:pPr marL="0" indent="0">
              <a:buNone/>
            </a:pPr>
            <a:r>
              <a:rPr lang="sv-SE" sz="2200" dirty="0" smtClean="0"/>
              <a:t>Ytterligare förslag</a:t>
            </a:r>
          </a:p>
          <a:p>
            <a:pPr marL="0" indent="0">
              <a:buNone/>
            </a:pPr>
            <a:r>
              <a:rPr lang="sv-SE" sz="2200" dirty="0" smtClean="0"/>
              <a:t>Förstärkt likabehandlingsprincip</a:t>
            </a:r>
          </a:p>
          <a:p>
            <a:r>
              <a:rPr lang="sv-SE" sz="2200" b="0" dirty="0" smtClean="0"/>
              <a:t>stämma och styrelse måste tillbörligt </a:t>
            </a:r>
            <a:r>
              <a:rPr lang="sv-SE" sz="2200" b="0" dirty="0" smtClean="0"/>
              <a:t>beakta försäkringstagarnas anspråk på överskott (vid beslut)</a:t>
            </a:r>
            <a:endParaRPr lang="sv-SE" sz="2200" b="0" dirty="0" smtClean="0"/>
          </a:p>
          <a:p>
            <a:pPr marL="0" indent="0">
              <a:buNone/>
            </a:pPr>
            <a:r>
              <a:rPr lang="sv-SE" sz="2200" dirty="0" smtClean="0"/>
              <a:t>Begränsad anvisningsrätt (för stämman)</a:t>
            </a:r>
          </a:p>
          <a:p>
            <a:r>
              <a:rPr lang="sv-SE" sz="2200" b="0" dirty="0" smtClean="0"/>
              <a:t>anvisningen får </a:t>
            </a:r>
            <a:r>
              <a:rPr lang="sv-SE" sz="2200" b="0" dirty="0" smtClean="0"/>
              <a:t>inte heller strida mot överskottsriktlinjerna</a:t>
            </a:r>
          </a:p>
          <a:p>
            <a:pPr marL="0" indent="0">
              <a:buNone/>
            </a:pPr>
            <a:r>
              <a:rPr lang="sv-SE" sz="2200" dirty="0" smtClean="0"/>
              <a:t>Utvidgad </a:t>
            </a:r>
            <a:r>
              <a:rPr lang="sv-SE" sz="2200" dirty="0" smtClean="0"/>
              <a:t>klanderrätt (upphävande)</a:t>
            </a:r>
            <a:endParaRPr lang="sv-SE" sz="2200" dirty="0" smtClean="0"/>
          </a:p>
          <a:p>
            <a:r>
              <a:rPr lang="sv-SE" sz="2200" b="0" dirty="0" smtClean="0"/>
              <a:t>för försäkringstagare/försäkrad mot ett stämmobeslut som strider mot </a:t>
            </a:r>
            <a:r>
              <a:rPr lang="sv-SE" sz="2200" b="0" dirty="0" smtClean="0"/>
              <a:t>FRL, överskottsriktlinjerna eller bolagsordningen</a:t>
            </a:r>
            <a:endParaRPr lang="sv-SE" sz="2200" b="0" dirty="0" smtClean="0"/>
          </a:p>
          <a:p>
            <a:pPr marL="0" indent="0">
              <a:buNone/>
            </a:pPr>
            <a:r>
              <a:rPr lang="sv-SE" sz="2200" dirty="0" smtClean="0"/>
              <a:t>Skadeståndsansvar (bl.a. styrelseledamot och aktieägare)</a:t>
            </a:r>
          </a:p>
          <a:p>
            <a:r>
              <a:rPr lang="sv-SE" sz="2200" b="0" dirty="0" smtClean="0"/>
              <a:t>ansvar även vid överträdelse av överskottsriktlinjerna</a:t>
            </a:r>
          </a:p>
          <a:p>
            <a:pPr marL="0" indent="0">
              <a:buNone/>
            </a:pPr>
            <a:endParaRPr lang="sv-SE" sz="2200" b="0" dirty="0" smtClean="0"/>
          </a:p>
          <a:p>
            <a:endParaRPr lang="sv-SE" b="0" dirty="0" smtClean="0"/>
          </a:p>
          <a:p>
            <a:endParaRPr lang="sv-SE" dirty="0"/>
          </a:p>
        </p:txBody>
      </p:sp>
    </p:spTree>
    <p:extLst>
      <p:ext uri="{BB962C8B-B14F-4D97-AF65-F5344CB8AC3E}">
        <p14:creationId xmlns:p14="http://schemas.microsoft.com/office/powerpoint/2010/main" val="33404666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Företagsstyrning i hybridbolag (forts.)</a:t>
            </a:r>
            <a:endParaRPr lang="sv-SE" dirty="0"/>
          </a:p>
        </p:txBody>
      </p:sp>
      <p:sp>
        <p:nvSpPr>
          <p:cNvPr id="3" name="Platshållare för innehåll 2"/>
          <p:cNvSpPr>
            <a:spLocks noGrp="1"/>
          </p:cNvSpPr>
          <p:nvPr>
            <p:ph idx="1"/>
          </p:nvPr>
        </p:nvSpPr>
        <p:spPr/>
        <p:txBody>
          <a:bodyPr/>
          <a:lstStyle/>
          <a:p>
            <a:pPr marL="0" indent="0">
              <a:buNone/>
            </a:pPr>
            <a:r>
              <a:rPr lang="sv-SE" dirty="0" smtClean="0"/>
              <a:t>Utredningens övergripande bedömning</a:t>
            </a:r>
            <a:endParaRPr lang="sv-SE" dirty="0" smtClean="0"/>
          </a:p>
          <a:p>
            <a:pPr marL="0" indent="0">
              <a:buNone/>
            </a:pPr>
            <a:r>
              <a:rPr lang="sv-SE" i="1" dirty="0" smtClean="0"/>
              <a:t>Förslagen</a:t>
            </a:r>
            <a:endParaRPr lang="sv-SE" i="1" dirty="0" smtClean="0"/>
          </a:p>
          <a:p>
            <a:r>
              <a:rPr lang="sv-SE" b="0" dirty="0" smtClean="0"/>
              <a:t>innebär en större insyn och inflytande för försäkringstagare/försäkrade över hybridbolagens hantering av riskkapitalet (förbättrat riskkapitalskydd</a:t>
            </a:r>
            <a:r>
              <a:rPr lang="sv-SE" b="0" dirty="0" smtClean="0"/>
              <a:t>)</a:t>
            </a:r>
            <a:endParaRPr lang="sv-SE" b="0" dirty="0" smtClean="0"/>
          </a:p>
          <a:p>
            <a:r>
              <a:rPr lang="sv-SE" b="0" dirty="0" smtClean="0"/>
              <a:t>hindrar inte en effektiv </a:t>
            </a:r>
            <a:r>
              <a:rPr lang="sv-SE" b="0" dirty="0" smtClean="0"/>
              <a:t>företagsstyrning (väl avvägt åtgärdspaket)</a:t>
            </a:r>
          </a:p>
          <a:p>
            <a:pPr marL="0" indent="0">
              <a:buNone/>
            </a:pPr>
            <a:endParaRPr lang="sv-SE" b="0" dirty="0" smtClean="0"/>
          </a:p>
          <a:p>
            <a:pPr marL="0" indent="0">
              <a:buNone/>
            </a:pPr>
            <a:endParaRPr lang="sv-SE" sz="2000" b="0" dirty="0" smtClean="0"/>
          </a:p>
        </p:txBody>
      </p:sp>
    </p:spTree>
    <p:extLst>
      <p:ext uri="{BB962C8B-B14F-4D97-AF65-F5344CB8AC3E}">
        <p14:creationId xmlns:p14="http://schemas.microsoft.com/office/powerpoint/2010/main" val="28546812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Företagsstyrning i hybridbolag (forts.)</a:t>
            </a:r>
            <a:endParaRPr lang="sv-SE" dirty="0"/>
          </a:p>
        </p:txBody>
      </p:sp>
      <p:sp>
        <p:nvSpPr>
          <p:cNvPr id="3" name="Platshållare för innehåll 2"/>
          <p:cNvSpPr>
            <a:spLocks noGrp="1"/>
          </p:cNvSpPr>
          <p:nvPr>
            <p:ph idx="1"/>
          </p:nvPr>
        </p:nvSpPr>
        <p:spPr/>
        <p:txBody>
          <a:bodyPr>
            <a:normAutofit lnSpcReduction="10000"/>
          </a:bodyPr>
          <a:lstStyle/>
          <a:p>
            <a:pPr marL="0" indent="0">
              <a:buNone/>
            </a:pPr>
            <a:r>
              <a:rPr lang="sv-SE" sz="1900" dirty="0" smtClean="0"/>
              <a:t>Uppmärksamma - förslagen innebär att aktieägarna</a:t>
            </a:r>
          </a:p>
          <a:p>
            <a:r>
              <a:rPr lang="sv-SE" sz="1900" b="0" dirty="0" smtClean="0"/>
              <a:t>beslutar om bolagsordning</a:t>
            </a:r>
          </a:p>
          <a:p>
            <a:r>
              <a:rPr lang="sv-SE" sz="1900" b="0" dirty="0" smtClean="0"/>
              <a:t>utser knappt ¾ av styrelseledamöterna</a:t>
            </a:r>
          </a:p>
          <a:p>
            <a:r>
              <a:rPr lang="sv-SE" sz="1900" b="0" dirty="0" smtClean="0"/>
              <a:t>ska tillse att mer än hälften av styrelseledamöterna är oberoende</a:t>
            </a:r>
          </a:p>
          <a:p>
            <a:r>
              <a:rPr lang="sv-SE" sz="1900" b="0" dirty="0" smtClean="0"/>
              <a:t>ska tillse att styrelseordföranden är oberoende</a:t>
            </a:r>
          </a:p>
          <a:p>
            <a:r>
              <a:rPr lang="sv-SE" sz="1900" b="0" dirty="0" smtClean="0"/>
              <a:t>har fortsatt anvisningsrätt (något beskuren)</a:t>
            </a:r>
          </a:p>
          <a:p>
            <a:pPr marL="0" indent="0">
              <a:buNone/>
            </a:pPr>
            <a:r>
              <a:rPr lang="sv-SE" sz="1900" dirty="0" smtClean="0"/>
              <a:t>Dessutom till följd av styrelsens sekundära lojalitetsplikt</a:t>
            </a:r>
            <a:r>
              <a:rPr lang="sv-SE" sz="1900" b="0" dirty="0" smtClean="0"/>
              <a:t> (moderbolaget driver annan försäkringsverksamhet)</a:t>
            </a:r>
          </a:p>
          <a:p>
            <a:r>
              <a:rPr lang="sv-SE" sz="1900" b="0" dirty="0" smtClean="0"/>
              <a:t>styr strategibeslut för koncernen</a:t>
            </a:r>
          </a:p>
          <a:p>
            <a:r>
              <a:rPr lang="sv-SE" sz="1900" b="0" dirty="0" smtClean="0"/>
              <a:t>kan påkalla samråd i affärsplaneringen</a:t>
            </a:r>
          </a:p>
          <a:p>
            <a:r>
              <a:rPr lang="sv-SE" sz="1900" b="0" dirty="0" smtClean="0"/>
              <a:t>kan påkalla samarbete i drift </a:t>
            </a:r>
          </a:p>
          <a:p>
            <a:pPr marL="0" indent="0">
              <a:buNone/>
            </a:pPr>
            <a:r>
              <a:rPr lang="sv-SE" sz="1900" b="0" dirty="0" smtClean="0"/>
              <a:t>(om inte försämrar försäkringstagarnas ekonomiska intressen)</a:t>
            </a:r>
          </a:p>
          <a:p>
            <a:pPr marL="0" indent="0">
              <a:buNone/>
            </a:pPr>
            <a:endParaRPr lang="sv-SE" sz="1900" b="0" dirty="0" smtClean="0"/>
          </a:p>
          <a:p>
            <a:pPr marL="0" indent="0">
              <a:buNone/>
            </a:pPr>
            <a:endParaRPr lang="sv-SE" sz="2000" b="0" dirty="0" smtClean="0"/>
          </a:p>
          <a:p>
            <a:pPr marL="0" indent="0">
              <a:buNone/>
            </a:pPr>
            <a:endParaRPr lang="sv-SE" sz="2000" b="0" dirty="0" smtClean="0"/>
          </a:p>
          <a:p>
            <a:pPr marL="0" indent="0">
              <a:buNone/>
            </a:pPr>
            <a:endParaRPr lang="sv-SE" sz="2000" b="0" dirty="0" smtClean="0"/>
          </a:p>
          <a:p>
            <a:pPr marL="0" indent="0">
              <a:buNone/>
            </a:pPr>
            <a:endParaRPr lang="sv-SE" b="0" dirty="0"/>
          </a:p>
          <a:p>
            <a:pPr marL="0" indent="0">
              <a:buNone/>
            </a:pPr>
            <a:endParaRPr lang="sv-SE" b="0" dirty="0"/>
          </a:p>
        </p:txBody>
      </p:sp>
    </p:spTree>
    <p:extLst>
      <p:ext uri="{BB962C8B-B14F-4D97-AF65-F5344CB8AC3E}">
        <p14:creationId xmlns:p14="http://schemas.microsoft.com/office/powerpoint/2010/main" val="11637579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Tillräckligheten av föreslagna åtgärder för hybridbolag</a:t>
            </a:r>
            <a:endParaRPr lang="sv-SE" dirty="0"/>
          </a:p>
        </p:txBody>
      </p:sp>
      <p:sp>
        <p:nvSpPr>
          <p:cNvPr id="3" name="Platshållare för innehåll 2"/>
          <p:cNvSpPr>
            <a:spLocks noGrp="1"/>
          </p:cNvSpPr>
          <p:nvPr>
            <p:ph idx="1"/>
          </p:nvPr>
        </p:nvSpPr>
        <p:spPr/>
        <p:txBody>
          <a:bodyPr>
            <a:normAutofit fontScale="92500" lnSpcReduction="10000"/>
          </a:bodyPr>
          <a:lstStyle/>
          <a:p>
            <a:pPr marL="0" indent="0">
              <a:buNone/>
            </a:pPr>
            <a:r>
              <a:rPr lang="sv-SE" dirty="0" smtClean="0"/>
              <a:t>Utredningen bedömer</a:t>
            </a:r>
          </a:p>
          <a:p>
            <a:pPr lvl="0" hangingPunct="0"/>
            <a:r>
              <a:rPr lang="sv-SE" dirty="0" smtClean="0"/>
              <a:t>att</a:t>
            </a:r>
            <a:r>
              <a:rPr lang="sv-SE" b="0" dirty="0" smtClean="0"/>
              <a:t> </a:t>
            </a:r>
            <a:r>
              <a:rPr lang="sv-SE" b="0" dirty="0"/>
              <a:t>föreslaget om särskilt riskkapitalskydd för försäkringstagarna (huvudförslaget för överskottshantering)</a:t>
            </a:r>
            <a:r>
              <a:rPr lang="sv-SE" dirty="0"/>
              <a:t> och</a:t>
            </a:r>
            <a:r>
              <a:rPr lang="sv-SE" b="0" dirty="0"/>
              <a:t> förslag om större insyn och inflytande över hybridbolagets hantering av riskkapitalet </a:t>
            </a:r>
            <a:r>
              <a:rPr lang="sv-SE" dirty="0"/>
              <a:t>kan anses tillräckliga</a:t>
            </a:r>
            <a:r>
              <a:rPr lang="sv-SE" b="0" dirty="0"/>
              <a:t> för att </a:t>
            </a:r>
            <a:r>
              <a:rPr lang="sv-SE" dirty="0"/>
              <a:t>inte</a:t>
            </a:r>
            <a:r>
              <a:rPr lang="sv-SE" b="0" dirty="0"/>
              <a:t> rekommendera en </a:t>
            </a:r>
            <a:r>
              <a:rPr lang="sv-SE" dirty="0"/>
              <a:t>tvingande ombildning</a:t>
            </a:r>
            <a:r>
              <a:rPr lang="sv-SE" b="0" dirty="0"/>
              <a:t> till vinstutdelande verksamhet eller till ett ömsesidigt försäkringsbolag</a:t>
            </a:r>
          </a:p>
          <a:p>
            <a:pPr lvl="0" hangingPunct="0"/>
            <a:r>
              <a:rPr lang="sv-SE" dirty="0" smtClean="0"/>
              <a:t>att</a:t>
            </a:r>
            <a:r>
              <a:rPr lang="sv-SE" b="0" dirty="0" smtClean="0"/>
              <a:t> förutsättningen för ställningstagandet </a:t>
            </a:r>
            <a:r>
              <a:rPr lang="sv-SE" b="0" dirty="0"/>
              <a:t>är god tillsyn</a:t>
            </a:r>
          </a:p>
          <a:p>
            <a:pPr marL="0" indent="0">
              <a:buNone/>
            </a:pPr>
            <a:endParaRPr lang="sv-SE" dirty="0"/>
          </a:p>
        </p:txBody>
      </p:sp>
    </p:spTree>
    <p:extLst>
      <p:ext uri="{BB962C8B-B14F-4D97-AF65-F5344CB8AC3E}">
        <p14:creationId xmlns:p14="http://schemas.microsoft.com/office/powerpoint/2010/main" val="22434579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Ombildning av hybridbolag till ett vinstutdelande försäkringsaktiebolag</a:t>
            </a:r>
            <a:endParaRPr lang="sv-SE" dirty="0"/>
          </a:p>
        </p:txBody>
      </p:sp>
      <p:sp>
        <p:nvSpPr>
          <p:cNvPr id="3" name="Platshållare för innehåll 2"/>
          <p:cNvSpPr>
            <a:spLocks noGrp="1"/>
          </p:cNvSpPr>
          <p:nvPr>
            <p:ph idx="1"/>
          </p:nvPr>
        </p:nvSpPr>
        <p:spPr/>
        <p:txBody>
          <a:bodyPr>
            <a:normAutofit fontScale="70000" lnSpcReduction="20000"/>
          </a:bodyPr>
          <a:lstStyle/>
          <a:p>
            <a:pPr marL="0" indent="0">
              <a:buNone/>
            </a:pPr>
            <a:r>
              <a:rPr lang="sv-SE" sz="3100" dirty="0"/>
              <a:t>E</a:t>
            </a:r>
            <a:r>
              <a:rPr lang="sv-SE" sz="3100" dirty="0" smtClean="0"/>
              <a:t>n tydligare reglering (1) – förslag på ändringar och preciseringar</a:t>
            </a:r>
            <a:endParaRPr lang="sv-SE" sz="3100" dirty="0"/>
          </a:p>
          <a:p>
            <a:pPr lvl="0" hangingPunct="0"/>
            <a:r>
              <a:rPr lang="sv-SE" sz="2900" b="0" dirty="0" smtClean="0"/>
              <a:t>försäkringstagarna vars rätt berörs ska underrättas </a:t>
            </a:r>
          </a:p>
          <a:p>
            <a:pPr marL="0" lvl="0" indent="0" hangingPunct="0">
              <a:buNone/>
            </a:pPr>
            <a:r>
              <a:rPr lang="sv-SE" sz="2900" b="0" dirty="0" smtClean="0"/>
              <a:t>(</a:t>
            </a:r>
            <a:r>
              <a:rPr lang="sv-SE" sz="2900" dirty="0" smtClean="0"/>
              <a:t>nu föreslås</a:t>
            </a:r>
            <a:r>
              <a:rPr lang="sv-SE" sz="2900" b="0" dirty="0" smtClean="0"/>
              <a:t> att även </a:t>
            </a:r>
            <a:r>
              <a:rPr lang="sv-SE" sz="2900" b="0" dirty="0"/>
              <a:t>försäkrade med anspråk på överskott och försäkringstagare och försäkrade i förmånsbestämda försäkringar ska </a:t>
            </a:r>
            <a:r>
              <a:rPr lang="sv-SE" sz="2900" b="0" dirty="0" smtClean="0"/>
              <a:t>underrättas)</a:t>
            </a:r>
            <a:endParaRPr lang="sv-SE" sz="2900" b="0" dirty="0"/>
          </a:p>
          <a:p>
            <a:pPr lvl="0" hangingPunct="0"/>
            <a:r>
              <a:rPr lang="sv-SE" sz="2900" b="0" dirty="0" smtClean="0"/>
              <a:t>högst 50 % av underrättade försäkringstagare som hörts av eller högst 10 % av samtliga sådana får motsätta sig ombildningen </a:t>
            </a:r>
          </a:p>
          <a:p>
            <a:pPr marL="0" lvl="0" indent="0" hangingPunct="0">
              <a:buNone/>
            </a:pPr>
            <a:r>
              <a:rPr lang="sv-SE" sz="2900" b="0" dirty="0" smtClean="0"/>
              <a:t>(</a:t>
            </a:r>
            <a:r>
              <a:rPr lang="sv-SE" sz="2900" dirty="0" smtClean="0"/>
              <a:t>nu föreslås</a:t>
            </a:r>
            <a:r>
              <a:rPr lang="sv-SE" sz="2900" b="0" dirty="0" smtClean="0"/>
              <a:t> att även nyss nämnda kategorier som underrättas ska medräknas)</a:t>
            </a:r>
            <a:endParaRPr lang="sv-SE" sz="2900" b="0" dirty="0"/>
          </a:p>
          <a:p>
            <a:pPr lvl="0" hangingPunct="0"/>
            <a:r>
              <a:rPr lang="sv-SE" sz="2900" b="0" dirty="0"/>
              <a:t>beviskravet skärps något för bedömningen av att övergången inte försämrar för försäkringstagare och andra </a:t>
            </a:r>
            <a:r>
              <a:rPr lang="sv-SE" sz="2900" b="0" dirty="0" smtClean="0"/>
              <a:t>ersättningsberättigade</a:t>
            </a:r>
            <a:endParaRPr lang="sv-SE" sz="2900" b="0" dirty="0"/>
          </a:p>
        </p:txBody>
      </p:sp>
    </p:spTree>
    <p:extLst>
      <p:ext uri="{BB962C8B-B14F-4D97-AF65-F5344CB8AC3E}">
        <p14:creationId xmlns:p14="http://schemas.microsoft.com/office/powerpoint/2010/main" val="13952869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Ombildning av hybridbolag (forts.)</a:t>
            </a:r>
            <a:endParaRPr lang="sv-SE" dirty="0"/>
          </a:p>
        </p:txBody>
      </p:sp>
      <p:sp>
        <p:nvSpPr>
          <p:cNvPr id="3" name="Platshållare för innehåll 2"/>
          <p:cNvSpPr>
            <a:spLocks noGrp="1"/>
          </p:cNvSpPr>
          <p:nvPr>
            <p:ph idx="1"/>
          </p:nvPr>
        </p:nvSpPr>
        <p:spPr/>
        <p:txBody>
          <a:bodyPr>
            <a:normAutofit lnSpcReduction="10000"/>
          </a:bodyPr>
          <a:lstStyle/>
          <a:p>
            <a:pPr marL="0" lvl="0" indent="0" hangingPunct="0">
              <a:buNone/>
            </a:pPr>
            <a:r>
              <a:rPr lang="sv-SE" sz="2400" dirty="0" smtClean="0"/>
              <a:t>En tydligare reglering av ombildning (2)</a:t>
            </a:r>
          </a:p>
          <a:p>
            <a:pPr lvl="0" hangingPunct="0"/>
            <a:r>
              <a:rPr lang="sv-SE" sz="2400" b="0" dirty="0" smtClean="0"/>
              <a:t>det </a:t>
            </a:r>
            <a:r>
              <a:rPr lang="sv-SE" sz="2400" b="0" dirty="0"/>
              <a:t>ställs krav på att tillräckligt tydlig, korrekt och utförlig information om övergången har </a:t>
            </a:r>
            <a:r>
              <a:rPr lang="sv-SE" sz="2400" b="0" dirty="0" smtClean="0"/>
              <a:t>lämnats</a:t>
            </a:r>
          </a:p>
          <a:p>
            <a:pPr lvl="0" hangingPunct="0"/>
            <a:r>
              <a:rPr lang="sv-SE" sz="2400" b="0" dirty="0"/>
              <a:t>det klargörs hur de värden som ska gottskrivas försäkringstagarna ska värderas</a:t>
            </a:r>
          </a:p>
          <a:p>
            <a:pPr lvl="0" hangingPunct="0"/>
            <a:r>
              <a:rPr lang="sv-SE" sz="2400" b="0" dirty="0"/>
              <a:t>värderingstidpunkten ska vara dagen för övergången till vinstutdelande verksamhet</a:t>
            </a:r>
          </a:p>
          <a:p>
            <a:pPr lvl="0" hangingPunct="0"/>
            <a:r>
              <a:rPr lang="sv-SE" sz="2400" b="0" dirty="0"/>
              <a:t>fördelningen av de värden som ska gottskrivas försäkringstagarna och andra ska var förenligt med företagets överskottsregler</a:t>
            </a:r>
          </a:p>
          <a:p>
            <a:pPr lvl="0" hangingPunct="0"/>
            <a:endParaRPr lang="sv-SE" sz="2400" b="0" dirty="0"/>
          </a:p>
          <a:p>
            <a:pPr marL="0" indent="0">
              <a:buNone/>
            </a:pPr>
            <a:endParaRPr lang="sv-SE" dirty="0"/>
          </a:p>
        </p:txBody>
      </p:sp>
    </p:spTree>
    <p:extLst>
      <p:ext uri="{BB962C8B-B14F-4D97-AF65-F5344CB8AC3E}">
        <p14:creationId xmlns:p14="http://schemas.microsoft.com/office/powerpoint/2010/main" val="23216579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Övriga förslag</a:t>
            </a:r>
            <a:endParaRPr lang="sv-SE" dirty="0"/>
          </a:p>
        </p:txBody>
      </p:sp>
      <p:sp>
        <p:nvSpPr>
          <p:cNvPr id="3" name="Platshållare för innehåll 2"/>
          <p:cNvSpPr>
            <a:spLocks noGrp="1"/>
          </p:cNvSpPr>
          <p:nvPr>
            <p:ph idx="1"/>
          </p:nvPr>
        </p:nvSpPr>
        <p:spPr/>
        <p:txBody>
          <a:bodyPr>
            <a:normAutofit fontScale="85000" lnSpcReduction="20000"/>
          </a:bodyPr>
          <a:lstStyle/>
          <a:p>
            <a:pPr marL="0" indent="0" hangingPunct="0">
              <a:buNone/>
            </a:pPr>
            <a:r>
              <a:rPr lang="sv-SE" dirty="0"/>
              <a:t>Utredningen föreslår </a:t>
            </a:r>
          </a:p>
          <a:p>
            <a:pPr lvl="0" hangingPunct="0"/>
            <a:r>
              <a:rPr lang="sv-SE" b="0" dirty="0"/>
              <a:t>regler för annan övergång till vinstutdelning </a:t>
            </a:r>
            <a:r>
              <a:rPr lang="sv-SE" dirty="0"/>
              <a:t>och</a:t>
            </a:r>
            <a:r>
              <a:rPr lang="sv-SE" b="0" dirty="0"/>
              <a:t> andra verksamhetsändringar som berör försäkringstagarnas befintliga överskott i ömsesidigt verkande livförsäkringsföretag</a:t>
            </a:r>
          </a:p>
          <a:p>
            <a:pPr lvl="0" hangingPunct="0"/>
            <a:r>
              <a:rPr lang="sv-SE" b="0" dirty="0"/>
              <a:t>att bestämmelserna om externt villkorat riskkapital och andra finansieringsformer ska ändras så att </a:t>
            </a:r>
            <a:r>
              <a:rPr lang="sv-SE" b="0" dirty="0" smtClean="0"/>
              <a:t>möjligheten </a:t>
            </a:r>
            <a:r>
              <a:rPr lang="sv-SE" dirty="0"/>
              <a:t>anpassas</a:t>
            </a:r>
            <a:r>
              <a:rPr lang="sv-SE" b="0" dirty="0"/>
              <a:t> </a:t>
            </a:r>
            <a:r>
              <a:rPr lang="sv-SE" dirty="0"/>
              <a:t>såväl till</a:t>
            </a:r>
            <a:r>
              <a:rPr lang="sv-SE" b="0" dirty="0"/>
              <a:t> företagets förutsättningar i överskottshanteringen </a:t>
            </a:r>
            <a:r>
              <a:rPr lang="sv-SE" dirty="0"/>
              <a:t>som till</a:t>
            </a:r>
            <a:r>
              <a:rPr lang="sv-SE" b="0" dirty="0"/>
              <a:t> om finansieringsformen förekommer i aktiebolag och ekonomiska föreningar i allmänhet</a:t>
            </a:r>
          </a:p>
          <a:p>
            <a:pPr lvl="0" hangingPunct="0"/>
            <a:r>
              <a:rPr lang="sv-SE" b="0" dirty="0"/>
              <a:t>att de nya reglerna ska börja tillämpas den 1 januari 2015 (med vissa övergångsregler)</a:t>
            </a:r>
          </a:p>
          <a:p>
            <a:pPr marL="0" indent="0">
              <a:buNone/>
            </a:pPr>
            <a:endParaRPr lang="sv-SE" dirty="0"/>
          </a:p>
        </p:txBody>
      </p:sp>
    </p:spTree>
    <p:extLst>
      <p:ext uri="{BB962C8B-B14F-4D97-AF65-F5344CB8AC3E}">
        <p14:creationId xmlns:p14="http://schemas.microsoft.com/office/powerpoint/2010/main" val="3975772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Sambandet mellan utredningens fyra frågor</a:t>
            </a:r>
            <a:endParaRPr lang="sv-SE" dirty="0"/>
          </a:p>
        </p:txBody>
      </p:sp>
      <p:sp>
        <p:nvSpPr>
          <p:cNvPr id="3" name="Platshållare för innehåll 2"/>
          <p:cNvSpPr>
            <a:spLocks noGrp="1"/>
          </p:cNvSpPr>
          <p:nvPr>
            <p:ph idx="1"/>
          </p:nvPr>
        </p:nvSpPr>
        <p:spPr/>
        <p:txBody>
          <a:bodyPr>
            <a:normAutofit fontScale="92500" lnSpcReduction="20000"/>
          </a:bodyPr>
          <a:lstStyle/>
          <a:p>
            <a:pPr lvl="0" hangingPunct="0"/>
            <a:r>
              <a:rPr lang="sv-SE" dirty="0"/>
              <a:t>i ömsesidigt bedrivna livförsäkringsföretag</a:t>
            </a:r>
            <a:r>
              <a:rPr lang="sv-SE" b="0" dirty="0"/>
              <a:t> svarar försäkringstagarna för </a:t>
            </a:r>
            <a:r>
              <a:rPr lang="sv-SE" b="0" dirty="0" smtClean="0"/>
              <a:t>riskkapitalet </a:t>
            </a:r>
          </a:p>
          <a:p>
            <a:pPr marL="0" lvl="0" indent="0" hangingPunct="0">
              <a:buNone/>
            </a:pPr>
            <a:r>
              <a:rPr lang="sv-SE" b="0" dirty="0" smtClean="0"/>
              <a:t>Detta</a:t>
            </a:r>
            <a:endParaRPr lang="sv-SE" b="0" dirty="0"/>
          </a:p>
          <a:p>
            <a:pPr lvl="0" hangingPunct="0"/>
            <a:r>
              <a:rPr lang="sv-SE" b="0" dirty="0"/>
              <a:t>innebär stora krav på </a:t>
            </a:r>
            <a:r>
              <a:rPr lang="sv-SE" dirty="0"/>
              <a:t>överskottshanteringen</a:t>
            </a:r>
            <a:r>
              <a:rPr lang="sv-SE" b="0" dirty="0"/>
              <a:t> för att uppnå ett gott konsumentskydd (överskottet skyddas inte av </a:t>
            </a:r>
            <a:r>
              <a:rPr lang="sv-SE" b="0" dirty="0" smtClean="0"/>
              <a:t>solvens-, skuldtäckningsregler eller av </a:t>
            </a:r>
            <a:r>
              <a:rPr lang="sv-SE" b="0" dirty="0"/>
              <a:t>särskild förmånsrätt)</a:t>
            </a:r>
          </a:p>
          <a:p>
            <a:pPr lvl="0" hangingPunct="0"/>
            <a:r>
              <a:rPr lang="sv-SE" b="0" dirty="0"/>
              <a:t>innebär ett större behov av </a:t>
            </a:r>
            <a:r>
              <a:rPr lang="sv-SE" dirty="0"/>
              <a:t>insyn och inflytande</a:t>
            </a:r>
            <a:r>
              <a:rPr lang="sv-SE" b="0" dirty="0"/>
              <a:t> för försäkringstagarna, särskilt i hybridbolag</a:t>
            </a:r>
          </a:p>
          <a:p>
            <a:pPr lvl="0" hangingPunct="0"/>
            <a:r>
              <a:rPr lang="sv-SE" b="0" dirty="0"/>
              <a:t>påverkar </a:t>
            </a:r>
            <a:r>
              <a:rPr lang="sv-SE" dirty="0"/>
              <a:t>flyttvärdet</a:t>
            </a:r>
            <a:r>
              <a:rPr lang="sv-SE" b="0" dirty="0"/>
              <a:t> av försäkringen</a:t>
            </a:r>
          </a:p>
          <a:p>
            <a:pPr lvl="0" hangingPunct="0"/>
            <a:r>
              <a:rPr lang="sv-SE" b="0" dirty="0"/>
              <a:t>påverkar fördelning av överskott vid </a:t>
            </a:r>
            <a:r>
              <a:rPr lang="sv-SE" dirty="0"/>
              <a:t>ombildning</a:t>
            </a:r>
          </a:p>
          <a:p>
            <a:endParaRPr lang="sv-SE" dirty="0"/>
          </a:p>
        </p:txBody>
      </p:sp>
    </p:spTree>
    <p:extLst>
      <p:ext uri="{BB962C8B-B14F-4D97-AF65-F5344CB8AC3E}">
        <p14:creationId xmlns:p14="http://schemas.microsoft.com/office/powerpoint/2010/main" val="1550965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Flytträtten i dag</a:t>
            </a:r>
            <a:endParaRPr lang="sv-SE" dirty="0"/>
          </a:p>
        </p:txBody>
      </p:sp>
      <p:sp>
        <p:nvSpPr>
          <p:cNvPr id="3" name="Platshållare för innehåll 2"/>
          <p:cNvSpPr>
            <a:spLocks noGrp="1"/>
          </p:cNvSpPr>
          <p:nvPr>
            <p:ph idx="1"/>
          </p:nvPr>
        </p:nvSpPr>
        <p:spPr/>
        <p:txBody>
          <a:bodyPr>
            <a:normAutofit fontScale="85000" lnSpcReduction="20000"/>
          </a:bodyPr>
          <a:lstStyle/>
          <a:p>
            <a:pPr lvl="0" hangingPunct="0"/>
            <a:r>
              <a:rPr lang="sv-SE" dirty="0"/>
              <a:t>frivillig flytträtt</a:t>
            </a:r>
            <a:r>
              <a:rPr lang="sv-SE" b="0" dirty="0"/>
              <a:t> av pensionsförsäkringar (från </a:t>
            </a:r>
            <a:r>
              <a:rPr lang="sv-SE" b="0" dirty="0" smtClean="0"/>
              <a:t>2000  - överenskommelse </a:t>
            </a:r>
            <a:r>
              <a:rPr lang="sv-SE" b="0" dirty="0"/>
              <a:t>– utan skattekonsekvenser överföra värdet)</a:t>
            </a:r>
          </a:p>
          <a:p>
            <a:pPr lvl="0" hangingPunct="0"/>
            <a:r>
              <a:rPr lang="sv-SE" dirty="0"/>
              <a:t>lagstadgad flytträtt</a:t>
            </a:r>
            <a:r>
              <a:rPr lang="sv-SE" b="0" dirty="0"/>
              <a:t> för </a:t>
            </a:r>
            <a:r>
              <a:rPr lang="sv-SE" i="1" dirty="0"/>
              <a:t>privata försäkringar</a:t>
            </a:r>
            <a:r>
              <a:rPr lang="sv-SE" dirty="0"/>
              <a:t> och </a:t>
            </a:r>
            <a:r>
              <a:rPr lang="sv-SE" i="1" dirty="0"/>
              <a:t>individuella tjänstepensionsförsäkringar</a:t>
            </a:r>
            <a:r>
              <a:rPr lang="sv-SE" b="0" dirty="0"/>
              <a:t> (från juli </a:t>
            </a:r>
            <a:r>
              <a:rPr lang="sv-SE" b="0" dirty="0" smtClean="0"/>
              <a:t>2007 - en </a:t>
            </a:r>
            <a:r>
              <a:rPr lang="sv-SE" b="0" dirty="0"/>
              <a:t>rätt för försäkringstagaren att flytta)</a:t>
            </a:r>
          </a:p>
          <a:p>
            <a:pPr lvl="0" hangingPunct="0"/>
            <a:r>
              <a:rPr lang="sv-SE" b="0" dirty="0"/>
              <a:t>viss flytträtt för</a:t>
            </a:r>
            <a:r>
              <a:rPr lang="sv-SE" dirty="0"/>
              <a:t> </a:t>
            </a:r>
            <a:r>
              <a:rPr lang="sv-SE" i="1" dirty="0"/>
              <a:t>kollektivavtalade tjänstepensionsförsäkringar</a:t>
            </a:r>
            <a:r>
              <a:rPr lang="sv-SE" dirty="0"/>
              <a:t> </a:t>
            </a:r>
            <a:r>
              <a:rPr lang="sv-SE" b="0" dirty="0"/>
              <a:t>(med grund i frivillig flytträtt)</a:t>
            </a:r>
          </a:p>
          <a:p>
            <a:pPr lvl="0" hangingPunct="0"/>
            <a:r>
              <a:rPr lang="sv-SE" b="0" dirty="0"/>
              <a:t>reglerna kompletterar </a:t>
            </a:r>
            <a:r>
              <a:rPr lang="sv-SE" b="0" dirty="0" smtClean="0"/>
              <a:t>varandra</a:t>
            </a:r>
          </a:p>
          <a:p>
            <a:pPr lvl="0" hangingPunct="0"/>
            <a:r>
              <a:rPr lang="sv-SE" b="0" dirty="0" smtClean="0"/>
              <a:t>de innebär att dagens lagstadgade flytträtt har liten omfattning</a:t>
            </a:r>
          </a:p>
          <a:p>
            <a:pPr marL="0" lvl="0" indent="0" hangingPunct="0">
              <a:buNone/>
            </a:pPr>
            <a:endParaRPr lang="sv-SE" b="0" dirty="0"/>
          </a:p>
          <a:p>
            <a:endParaRPr lang="sv-SE" dirty="0"/>
          </a:p>
        </p:txBody>
      </p:sp>
    </p:spTree>
    <p:extLst>
      <p:ext uri="{BB962C8B-B14F-4D97-AF65-F5344CB8AC3E}">
        <p14:creationId xmlns:p14="http://schemas.microsoft.com/office/powerpoint/2010/main" val="1546068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Resultat av kartläggningen (flytträtt)</a:t>
            </a:r>
            <a:endParaRPr lang="sv-SE" dirty="0"/>
          </a:p>
        </p:txBody>
      </p:sp>
      <p:sp>
        <p:nvSpPr>
          <p:cNvPr id="3" name="Platshållare för innehåll 2"/>
          <p:cNvSpPr>
            <a:spLocks noGrp="1"/>
          </p:cNvSpPr>
          <p:nvPr>
            <p:ph idx="1"/>
          </p:nvPr>
        </p:nvSpPr>
        <p:spPr/>
        <p:txBody>
          <a:bodyPr>
            <a:normAutofit fontScale="85000" lnSpcReduction="20000"/>
          </a:bodyPr>
          <a:lstStyle/>
          <a:p>
            <a:pPr hangingPunct="0"/>
            <a:r>
              <a:rPr lang="sv-SE" b="0" dirty="0" smtClean="0"/>
              <a:t>36 miljoner livförsäkringsavtal</a:t>
            </a:r>
          </a:p>
          <a:p>
            <a:pPr hangingPunct="0"/>
            <a:r>
              <a:rPr lang="sv-SE" b="0" dirty="0" smtClean="0"/>
              <a:t>2 400 mdkr – det samlade sparkapitalet i försäkringar</a:t>
            </a:r>
          </a:p>
          <a:p>
            <a:pPr marL="0" lvl="0" indent="0" hangingPunct="0">
              <a:buNone/>
            </a:pPr>
            <a:endParaRPr lang="sv-SE" b="0" dirty="0"/>
          </a:p>
          <a:p>
            <a:pPr marL="0" lvl="0" indent="0" hangingPunct="0">
              <a:buNone/>
            </a:pPr>
            <a:r>
              <a:rPr lang="sv-SE" b="0" dirty="0" smtClean="0"/>
              <a:t>Omfattas av flytträtt gör</a:t>
            </a:r>
          </a:p>
          <a:p>
            <a:pPr lvl="0" hangingPunct="0"/>
            <a:r>
              <a:rPr lang="sv-SE" b="0" dirty="0" smtClean="0"/>
              <a:t>12 </a:t>
            </a:r>
            <a:r>
              <a:rPr lang="sv-SE" b="0" dirty="0"/>
              <a:t>% av privata </a:t>
            </a:r>
            <a:r>
              <a:rPr lang="sv-SE" b="0" dirty="0" smtClean="0"/>
              <a:t>försäkringar</a:t>
            </a:r>
            <a:endParaRPr lang="sv-SE" b="0" dirty="0"/>
          </a:p>
          <a:p>
            <a:pPr lvl="0" hangingPunct="0"/>
            <a:r>
              <a:rPr lang="sv-SE" b="0" dirty="0"/>
              <a:t>32 % av premiebestämda </a:t>
            </a:r>
            <a:r>
              <a:rPr lang="sv-SE" b="0" dirty="0" smtClean="0"/>
              <a:t>tjänstepensionsförsäkringar</a:t>
            </a:r>
          </a:p>
          <a:p>
            <a:pPr marL="0" lvl="0" indent="0" hangingPunct="0">
              <a:buNone/>
            </a:pPr>
            <a:endParaRPr lang="sv-SE" b="0" dirty="0"/>
          </a:p>
          <a:p>
            <a:pPr marL="0" lvl="0" indent="0" hangingPunct="0">
              <a:buNone/>
            </a:pPr>
            <a:r>
              <a:rPr lang="sv-SE" b="0" dirty="0" smtClean="0"/>
              <a:t>Flyttat kapital (2008-2011) motsvarar ca 4 % av flyttbart pensionskapital</a:t>
            </a:r>
            <a:endParaRPr lang="sv-SE" b="0" dirty="0"/>
          </a:p>
          <a:p>
            <a:pPr marL="0" lvl="0" indent="0" hangingPunct="0">
              <a:buNone/>
            </a:pPr>
            <a:r>
              <a:rPr lang="sv-SE" b="0" dirty="0"/>
              <a:t>E</a:t>
            </a:r>
            <a:r>
              <a:rPr lang="sv-SE" b="0" dirty="0" smtClean="0"/>
              <a:t>j </a:t>
            </a:r>
            <a:r>
              <a:rPr lang="sv-SE" b="0" dirty="0"/>
              <a:t>ökad självreglering (frivillig flytträtt) – samma nivå som </a:t>
            </a:r>
            <a:r>
              <a:rPr lang="sv-SE" b="0" dirty="0" smtClean="0"/>
              <a:t>2006 (Finansinspektionens kartläggning)</a:t>
            </a:r>
            <a:endParaRPr lang="sv-SE" b="0" dirty="0"/>
          </a:p>
          <a:p>
            <a:endParaRPr lang="sv-SE" dirty="0"/>
          </a:p>
        </p:txBody>
      </p:sp>
    </p:spTree>
    <p:extLst>
      <p:ext uri="{BB962C8B-B14F-4D97-AF65-F5344CB8AC3E}">
        <p14:creationId xmlns:p14="http://schemas.microsoft.com/office/powerpoint/2010/main" val="3151401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Utredningens förslag till lagstadgad flytträtt</a:t>
            </a:r>
            <a:endParaRPr lang="sv-SE" dirty="0"/>
          </a:p>
        </p:txBody>
      </p:sp>
      <p:sp>
        <p:nvSpPr>
          <p:cNvPr id="3" name="Platshållare för innehåll 2"/>
          <p:cNvSpPr>
            <a:spLocks noGrp="1"/>
          </p:cNvSpPr>
          <p:nvPr>
            <p:ph idx="1"/>
          </p:nvPr>
        </p:nvSpPr>
        <p:spPr/>
        <p:txBody>
          <a:bodyPr>
            <a:normAutofit fontScale="92500" lnSpcReduction="20000"/>
          </a:bodyPr>
          <a:lstStyle/>
          <a:p>
            <a:pPr marL="0" lvl="0" indent="0" hangingPunct="0">
              <a:buNone/>
            </a:pPr>
            <a:r>
              <a:rPr lang="sv-SE" dirty="0" smtClean="0"/>
              <a:t>Motivet </a:t>
            </a:r>
            <a:r>
              <a:rPr lang="sv-SE" b="0" dirty="0" smtClean="0"/>
              <a:t>– </a:t>
            </a:r>
            <a:r>
              <a:rPr lang="sv-SE" b="0" dirty="0"/>
              <a:t>flytträtt för </a:t>
            </a:r>
            <a:r>
              <a:rPr lang="sv-SE" dirty="0"/>
              <a:t>privat försäkringar</a:t>
            </a:r>
            <a:r>
              <a:rPr lang="sv-SE" b="0" dirty="0"/>
              <a:t> och </a:t>
            </a:r>
            <a:r>
              <a:rPr lang="sv-SE" dirty="0"/>
              <a:t>premiebestämda individuella </a:t>
            </a:r>
            <a:r>
              <a:rPr lang="sv-SE" dirty="0" smtClean="0"/>
              <a:t>tjänstepensions-försäkringar</a:t>
            </a:r>
          </a:p>
          <a:p>
            <a:pPr hangingPunct="0"/>
            <a:r>
              <a:rPr lang="sv-SE" b="0" dirty="0"/>
              <a:t>Konsumentfokus – individens möjlighet att </a:t>
            </a:r>
            <a:r>
              <a:rPr lang="sv-SE" b="0" dirty="0" smtClean="0"/>
              <a:t>agera</a:t>
            </a:r>
          </a:p>
          <a:p>
            <a:pPr hangingPunct="0"/>
            <a:r>
              <a:rPr lang="sv-SE" b="0" dirty="0"/>
              <a:t>Disciplinerande verkan för försäkringsföretagen</a:t>
            </a:r>
            <a:endParaRPr lang="sv-SE" dirty="0" smtClean="0"/>
          </a:p>
          <a:p>
            <a:pPr hangingPunct="0"/>
            <a:r>
              <a:rPr lang="sv-SE" b="0" dirty="0"/>
              <a:t>S</a:t>
            </a:r>
            <a:r>
              <a:rPr lang="sv-SE" b="0" dirty="0" smtClean="0"/>
              <a:t>törre valfrihet – högre risk i pensionssparandet</a:t>
            </a:r>
          </a:p>
          <a:p>
            <a:pPr hangingPunct="0"/>
            <a:r>
              <a:rPr lang="sv-SE" b="0" dirty="0" smtClean="0"/>
              <a:t>Finansiella risken – försäkringstagaren/försäkrade</a:t>
            </a:r>
          </a:p>
          <a:p>
            <a:pPr hangingPunct="0"/>
            <a:r>
              <a:rPr lang="sv-SE" b="0" dirty="0"/>
              <a:t>Välgrundade val (tillräcklig och rättvisande information</a:t>
            </a:r>
            <a:r>
              <a:rPr lang="sv-SE" b="0" dirty="0" smtClean="0"/>
              <a:t>)</a:t>
            </a:r>
            <a:endParaRPr lang="sv-SE" b="0" dirty="0"/>
          </a:p>
          <a:p>
            <a:pPr lvl="0" hangingPunct="0"/>
            <a:r>
              <a:rPr lang="sv-SE" b="0" dirty="0"/>
              <a:t>Särskilt viktigt att kunna föra samman </a:t>
            </a:r>
            <a:r>
              <a:rPr lang="sv-SE" b="0" dirty="0" smtClean="0"/>
              <a:t>försäkringar (många försäkringar – oöverskådligt och kostsamt)</a:t>
            </a:r>
            <a:endParaRPr lang="sv-SE" b="0" dirty="0"/>
          </a:p>
          <a:p>
            <a:pPr lvl="0" hangingPunct="0"/>
            <a:endParaRPr lang="sv-SE" b="0" dirty="0"/>
          </a:p>
          <a:p>
            <a:pPr marL="0" indent="0">
              <a:buNone/>
            </a:pPr>
            <a:endParaRPr lang="sv-SE" dirty="0"/>
          </a:p>
        </p:txBody>
      </p:sp>
    </p:spTree>
    <p:extLst>
      <p:ext uri="{BB962C8B-B14F-4D97-AF65-F5344CB8AC3E}">
        <p14:creationId xmlns:p14="http://schemas.microsoft.com/office/powerpoint/2010/main" val="3336870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Utredningens förslag till lagstadgad flytträtt (forts.)</a:t>
            </a:r>
            <a:endParaRPr lang="sv-SE" dirty="0"/>
          </a:p>
        </p:txBody>
      </p:sp>
      <p:sp>
        <p:nvSpPr>
          <p:cNvPr id="3" name="Platshållare för innehåll 2"/>
          <p:cNvSpPr>
            <a:spLocks noGrp="1"/>
          </p:cNvSpPr>
          <p:nvPr>
            <p:ph idx="1"/>
          </p:nvPr>
        </p:nvSpPr>
        <p:spPr/>
        <p:txBody>
          <a:bodyPr>
            <a:normAutofit fontScale="77500" lnSpcReduction="20000"/>
          </a:bodyPr>
          <a:lstStyle/>
          <a:p>
            <a:pPr marL="0" indent="0" hangingPunct="0">
              <a:buNone/>
            </a:pPr>
            <a:r>
              <a:rPr lang="sv-SE" dirty="0" smtClean="0"/>
              <a:t>Förslag – </a:t>
            </a:r>
            <a:r>
              <a:rPr lang="sv-SE" i="1" dirty="0" smtClean="0"/>
              <a:t>Privata </a:t>
            </a:r>
            <a:r>
              <a:rPr lang="sv-SE" i="1" dirty="0"/>
              <a:t>försäkringar </a:t>
            </a:r>
            <a:r>
              <a:rPr lang="sv-SE" i="1" dirty="0" smtClean="0"/>
              <a:t>(</a:t>
            </a:r>
            <a:r>
              <a:rPr lang="sv-SE" i="1" dirty="0" err="1" smtClean="0"/>
              <a:t>Pf</a:t>
            </a:r>
            <a:r>
              <a:rPr lang="sv-SE" i="1" dirty="0" smtClean="0"/>
              <a:t>) </a:t>
            </a:r>
            <a:r>
              <a:rPr lang="sv-SE" i="1" dirty="0"/>
              <a:t>och premiebestämda individuella tjänstepensionsförsäkringar (</a:t>
            </a:r>
            <a:r>
              <a:rPr lang="sv-SE" i="1" dirty="0" err="1"/>
              <a:t>PiTjpf</a:t>
            </a:r>
            <a:r>
              <a:rPr lang="sv-SE" i="1" dirty="0"/>
              <a:t>)</a:t>
            </a:r>
            <a:endParaRPr lang="sv-SE" dirty="0"/>
          </a:p>
          <a:p>
            <a:pPr lvl="0" hangingPunct="0"/>
            <a:r>
              <a:rPr lang="sv-SE" b="0" dirty="0"/>
              <a:t>Lagstadgad flytträtt (</a:t>
            </a:r>
            <a:r>
              <a:rPr lang="sv-SE" b="0" dirty="0" err="1"/>
              <a:t>Pf</a:t>
            </a:r>
            <a:r>
              <a:rPr lang="sv-SE" b="0" dirty="0"/>
              <a:t> och </a:t>
            </a:r>
            <a:r>
              <a:rPr lang="sv-SE" b="0" dirty="0" err="1"/>
              <a:t>PiTjpf</a:t>
            </a:r>
            <a:r>
              <a:rPr lang="sv-SE" b="0" dirty="0"/>
              <a:t>) för försäkringstagaren (huvudregel)</a:t>
            </a:r>
          </a:p>
          <a:p>
            <a:pPr lvl="0" hangingPunct="0"/>
            <a:r>
              <a:rPr lang="sv-SE" b="0" dirty="0"/>
              <a:t>Lagstadgad flytträtt för den </a:t>
            </a:r>
            <a:r>
              <a:rPr lang="sv-SE" dirty="0"/>
              <a:t>försäkrade</a:t>
            </a:r>
            <a:r>
              <a:rPr lang="sv-SE" b="0" dirty="0"/>
              <a:t> till </a:t>
            </a:r>
            <a:r>
              <a:rPr lang="sv-SE" dirty="0" err="1" smtClean="0"/>
              <a:t>PiTjpf</a:t>
            </a:r>
            <a:r>
              <a:rPr lang="sv-SE" dirty="0" smtClean="0"/>
              <a:t>-fribrev </a:t>
            </a:r>
            <a:r>
              <a:rPr lang="sv-SE" b="0" dirty="0"/>
              <a:t>(premiebetalningen har upphört till följd av att anställningen har avslutats</a:t>
            </a:r>
            <a:r>
              <a:rPr lang="sv-SE" b="0" dirty="0" smtClean="0"/>
              <a:t>) och där försäkringstagaren/arbetsgivaren har upphört att existera eller har avlidit</a:t>
            </a:r>
            <a:endParaRPr lang="sv-SE" b="0" dirty="0"/>
          </a:p>
          <a:p>
            <a:pPr lvl="0" hangingPunct="0"/>
            <a:r>
              <a:rPr lang="sv-SE" b="0" dirty="0"/>
              <a:t>Rätt att flytta samman </a:t>
            </a:r>
            <a:r>
              <a:rPr lang="sv-SE" b="0" dirty="0" smtClean="0"/>
              <a:t>värdet </a:t>
            </a:r>
            <a:r>
              <a:rPr lang="sv-SE" b="0" dirty="0"/>
              <a:t>av två eller flera pensionsförsäkringar till en nytecknad försäkring</a:t>
            </a:r>
          </a:p>
          <a:p>
            <a:pPr lvl="0" hangingPunct="0"/>
            <a:r>
              <a:rPr lang="sv-SE" b="0" dirty="0"/>
              <a:t>Flytt av värdet i en tjänstepensionsförsäkring sker till en nytecknad tjänstepensionsförsäkring</a:t>
            </a:r>
          </a:p>
          <a:p>
            <a:pPr lvl="0" hangingPunct="0"/>
            <a:r>
              <a:rPr lang="sv-SE" b="0" dirty="0"/>
              <a:t>Retroaktiv tillämpning för </a:t>
            </a:r>
            <a:r>
              <a:rPr lang="sv-SE" b="0" dirty="0" err="1"/>
              <a:t>Pf</a:t>
            </a:r>
            <a:r>
              <a:rPr lang="sv-SE" b="0" dirty="0"/>
              <a:t> och </a:t>
            </a:r>
            <a:r>
              <a:rPr lang="sv-SE" b="0" dirty="0" err="1" smtClean="0"/>
              <a:t>PiTjpf</a:t>
            </a:r>
            <a:r>
              <a:rPr lang="sv-SE" b="0" dirty="0" smtClean="0"/>
              <a:t>-fribrev (gällande försäkringar som har tecknats tidigare)</a:t>
            </a:r>
            <a:endParaRPr lang="sv-SE" b="0" dirty="0"/>
          </a:p>
          <a:p>
            <a:pPr marL="0" lvl="0" indent="0" hangingPunct="0">
              <a:buNone/>
            </a:pPr>
            <a:endParaRPr lang="sv-SE" b="0" dirty="0"/>
          </a:p>
          <a:p>
            <a:endParaRPr lang="sv-SE" dirty="0"/>
          </a:p>
        </p:txBody>
      </p:sp>
    </p:spTree>
    <p:extLst>
      <p:ext uri="{BB962C8B-B14F-4D97-AF65-F5344CB8AC3E}">
        <p14:creationId xmlns:p14="http://schemas.microsoft.com/office/powerpoint/2010/main" val="3355919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Utredningens förslag till lagstadgad flytträtt (forts.)</a:t>
            </a:r>
            <a:endParaRPr lang="sv-SE" dirty="0"/>
          </a:p>
        </p:txBody>
      </p:sp>
      <p:sp>
        <p:nvSpPr>
          <p:cNvPr id="3" name="Platshållare för innehåll 2"/>
          <p:cNvSpPr>
            <a:spLocks noGrp="1"/>
          </p:cNvSpPr>
          <p:nvPr>
            <p:ph idx="1"/>
          </p:nvPr>
        </p:nvSpPr>
        <p:spPr/>
        <p:txBody>
          <a:bodyPr>
            <a:normAutofit/>
          </a:bodyPr>
          <a:lstStyle/>
          <a:p>
            <a:pPr marL="0" lvl="0" indent="0" hangingPunct="0">
              <a:buNone/>
            </a:pPr>
            <a:r>
              <a:rPr lang="sv-SE" sz="2400" dirty="0" smtClean="0"/>
              <a:t>Motivet – viss lagstadgad flytträtt </a:t>
            </a:r>
            <a:r>
              <a:rPr lang="sv-SE" sz="2400" dirty="0"/>
              <a:t>för </a:t>
            </a:r>
            <a:r>
              <a:rPr lang="sv-SE" sz="2400" dirty="0" smtClean="0"/>
              <a:t>kollektivavtalade premiebestämda tjänstepensionsförsäkringar (1)</a:t>
            </a:r>
            <a:endParaRPr lang="sv-SE" sz="2400" dirty="0"/>
          </a:p>
          <a:p>
            <a:pPr lvl="0" hangingPunct="0"/>
            <a:r>
              <a:rPr lang="sv-SE" sz="2400" b="0" dirty="0"/>
              <a:t>Avvägning mellan ka-försäkringarnas särart och konsumentskyddsaspekter</a:t>
            </a:r>
          </a:p>
          <a:p>
            <a:pPr lvl="0" hangingPunct="0"/>
            <a:r>
              <a:rPr lang="sv-SE" sz="2400" b="0" dirty="0"/>
              <a:t>Svårt att motivera </a:t>
            </a:r>
            <a:r>
              <a:rPr lang="sv-SE" sz="2400" dirty="0"/>
              <a:t>generellt </a:t>
            </a:r>
            <a:r>
              <a:rPr lang="sv-SE" sz="2400" dirty="0" smtClean="0"/>
              <a:t>bindande</a:t>
            </a:r>
            <a:r>
              <a:rPr lang="sv-SE" sz="2400" b="0" dirty="0" smtClean="0"/>
              <a:t> framåtverkande och </a:t>
            </a:r>
            <a:r>
              <a:rPr lang="sv-SE" sz="2400" b="0" dirty="0"/>
              <a:t>retroaktiva </a:t>
            </a:r>
            <a:r>
              <a:rPr lang="sv-SE" sz="2400" b="0" dirty="0" smtClean="0"/>
              <a:t>flytträttsregler</a:t>
            </a:r>
          </a:p>
          <a:p>
            <a:pPr lvl="0" hangingPunct="0"/>
            <a:r>
              <a:rPr lang="sv-SE" sz="2400" dirty="0" smtClean="0"/>
              <a:t>Motiverat att införa en mer begränsad flytträtt?</a:t>
            </a:r>
            <a:endParaRPr lang="sv-SE" sz="2400" b="0" dirty="0" smtClean="0"/>
          </a:p>
          <a:p>
            <a:pPr marL="0" lvl="0" indent="0" hangingPunct="0">
              <a:buNone/>
            </a:pPr>
            <a:endParaRPr lang="sv-SE" b="0" dirty="0" smtClean="0"/>
          </a:p>
          <a:p>
            <a:pPr lvl="0" hangingPunct="0"/>
            <a:endParaRPr lang="sv-SE" b="0" dirty="0" smtClean="0"/>
          </a:p>
          <a:p>
            <a:pPr marL="0" indent="0">
              <a:buNone/>
            </a:pPr>
            <a:endParaRPr lang="sv-SE" dirty="0"/>
          </a:p>
        </p:txBody>
      </p:sp>
    </p:spTree>
    <p:extLst>
      <p:ext uri="{BB962C8B-B14F-4D97-AF65-F5344CB8AC3E}">
        <p14:creationId xmlns:p14="http://schemas.microsoft.com/office/powerpoint/2010/main" val="927439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Utredningens förslag till lagstadgad flytträtt (forts.)</a:t>
            </a:r>
            <a:endParaRPr lang="sv-SE" dirty="0"/>
          </a:p>
        </p:txBody>
      </p:sp>
      <p:sp>
        <p:nvSpPr>
          <p:cNvPr id="3" name="Platshållare för innehåll 2"/>
          <p:cNvSpPr>
            <a:spLocks noGrp="1"/>
          </p:cNvSpPr>
          <p:nvPr>
            <p:ph idx="1"/>
          </p:nvPr>
        </p:nvSpPr>
        <p:spPr/>
        <p:txBody>
          <a:bodyPr>
            <a:normAutofit fontScale="92500" lnSpcReduction="10000"/>
          </a:bodyPr>
          <a:lstStyle/>
          <a:p>
            <a:pPr marL="0" indent="0">
              <a:buNone/>
            </a:pPr>
            <a:r>
              <a:rPr lang="sv-SE" sz="2000" dirty="0" smtClean="0"/>
              <a:t>Motivet – viss lagstadgad flytträtt för kollektivavtalade premiebestämda tjänstepensionsförsäkringar (2)</a:t>
            </a:r>
            <a:endParaRPr lang="sv-SE" sz="2000" b="0" dirty="0" smtClean="0"/>
          </a:p>
          <a:p>
            <a:pPr marL="0" indent="0">
              <a:buNone/>
            </a:pPr>
            <a:r>
              <a:rPr lang="sv-SE" sz="2000" dirty="0" smtClean="0"/>
              <a:t>Fribrev (premiebetalningen upphört/anställningen avslutats)</a:t>
            </a:r>
            <a:endParaRPr lang="sv-SE" sz="2000" b="0" dirty="0" smtClean="0"/>
          </a:p>
          <a:p>
            <a:r>
              <a:rPr lang="sv-SE" sz="2000" b="0" dirty="0"/>
              <a:t>N</a:t>
            </a:r>
            <a:r>
              <a:rPr lang="sv-SE" sz="2000" b="0" dirty="0" smtClean="0"/>
              <a:t>ärmare 4 miljoner inom området (ca 7,3 miljoner försäkringar)</a:t>
            </a:r>
          </a:p>
          <a:p>
            <a:r>
              <a:rPr lang="sv-SE" sz="2000" b="0" dirty="0"/>
              <a:t>O</a:t>
            </a:r>
            <a:r>
              <a:rPr lang="sv-SE" sz="2000" b="0" dirty="0" smtClean="0"/>
              <a:t>överskådligt och höga totala kostnader för individen (normalt fasta avgifter i varje försäkring)</a:t>
            </a:r>
          </a:p>
          <a:p>
            <a:r>
              <a:rPr lang="sv-SE" sz="2000" b="0" dirty="0"/>
              <a:t>Finansiella risken hos den </a:t>
            </a:r>
            <a:r>
              <a:rPr lang="sv-SE" sz="2000" b="0" dirty="0" smtClean="0"/>
              <a:t>försäkrade</a:t>
            </a:r>
          </a:p>
          <a:p>
            <a:r>
              <a:rPr lang="sv-SE" sz="2000" b="0" dirty="0"/>
              <a:t>Flytträtt endast inom  (och inte mellan ) vissa </a:t>
            </a:r>
            <a:r>
              <a:rPr lang="sv-SE" sz="2000" b="0" dirty="0" smtClean="0"/>
              <a:t>kollektivavtalsområden</a:t>
            </a:r>
          </a:p>
          <a:p>
            <a:r>
              <a:rPr lang="sv-SE" sz="2000" b="0" dirty="0"/>
              <a:t>I</a:t>
            </a:r>
            <a:r>
              <a:rPr lang="sv-SE" sz="2000" b="0" dirty="0" smtClean="0"/>
              <a:t>nte möjligt att flytta samman värdet av olika pensionsförsäkringar (oklara skatteregler)</a:t>
            </a:r>
          </a:p>
          <a:p>
            <a:r>
              <a:rPr lang="sv-SE" sz="2000" b="0" dirty="0"/>
              <a:t>S</a:t>
            </a:r>
            <a:r>
              <a:rPr lang="sv-SE" sz="2000" b="0" dirty="0" smtClean="0"/>
              <a:t>ärskilda problem som bör lösas</a:t>
            </a:r>
          </a:p>
          <a:p>
            <a:pPr marL="0" indent="0">
              <a:buNone/>
            </a:pPr>
            <a:endParaRPr lang="sv-SE" sz="2000" b="0" dirty="0" smtClean="0"/>
          </a:p>
        </p:txBody>
      </p:sp>
    </p:spTree>
    <p:extLst>
      <p:ext uri="{BB962C8B-B14F-4D97-AF65-F5344CB8AC3E}">
        <p14:creationId xmlns:p14="http://schemas.microsoft.com/office/powerpoint/2010/main" val="3814624661"/>
      </p:ext>
    </p:extLst>
  </p:cSld>
  <p:clrMapOvr>
    <a:masterClrMapping/>
  </p:clrMapOvr>
</p:sld>
</file>

<file path=ppt/theme/theme1.xml><?xml version="1.0" encoding="utf-8"?>
<a:theme xmlns:a="http://schemas.openxmlformats.org/drawingml/2006/main" name="Test RK 1">
  <a:themeElements>
    <a:clrScheme name="RK">
      <a:dk1>
        <a:srgbClr val="000000"/>
      </a:dk1>
      <a:lt1>
        <a:sysClr val="window" lastClr="FFFFFF"/>
      </a:lt1>
      <a:dk2>
        <a:srgbClr val="000000"/>
      </a:dk2>
      <a:lt2>
        <a:srgbClr val="FFFFFF"/>
      </a:lt2>
      <a:accent1>
        <a:srgbClr val="00328B"/>
      </a:accent1>
      <a:accent2>
        <a:srgbClr val="007CC3"/>
      </a:accent2>
      <a:accent3>
        <a:srgbClr val="14467F"/>
      </a:accent3>
      <a:accent4>
        <a:srgbClr val="333333"/>
      </a:accent4>
      <a:accent5>
        <a:srgbClr val="958E8A"/>
      </a:accent5>
      <a:accent6>
        <a:srgbClr val="4D605E"/>
      </a:accent6>
      <a:hlink>
        <a:srgbClr val="0000FF"/>
      </a:hlink>
      <a:folHlink>
        <a:srgbClr val="800080"/>
      </a:folHlink>
    </a:clrScheme>
    <a:fontScheme name="RK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RKdepUtredning</Template>
  <TotalTime>0</TotalTime>
  <Words>1767</Words>
  <Application>Microsoft Office PowerPoint</Application>
  <PresentationFormat>Bildspel på skärmen (4:3)</PresentationFormat>
  <Paragraphs>222</Paragraphs>
  <Slides>27</Slides>
  <Notes>0</Notes>
  <HiddenSlides>0</HiddenSlides>
  <MMClips>0</MMClips>
  <ScaleCrop>false</ScaleCrop>
  <HeadingPairs>
    <vt:vector size="4" baseType="variant">
      <vt:variant>
        <vt:lpstr>Tema</vt:lpstr>
      </vt:variant>
      <vt:variant>
        <vt:i4>1</vt:i4>
      </vt:variant>
      <vt:variant>
        <vt:lpstr>Bildrubriker</vt:lpstr>
      </vt:variant>
      <vt:variant>
        <vt:i4>27</vt:i4>
      </vt:variant>
    </vt:vector>
  </HeadingPairs>
  <TitlesOfParts>
    <vt:vector size="28" baseType="lpstr">
      <vt:lpstr>Test RK 1</vt:lpstr>
      <vt:lpstr>Förstärkt försäkringstagarskydd</vt:lpstr>
      <vt:lpstr>Utredningsuppdraget – fyra frågor</vt:lpstr>
      <vt:lpstr>Sambandet mellan utredningens fyra frågor</vt:lpstr>
      <vt:lpstr>Flytträtten i dag</vt:lpstr>
      <vt:lpstr>Resultat av kartläggningen (flytträtt)</vt:lpstr>
      <vt:lpstr>Utredningens förslag till lagstadgad flytträtt</vt:lpstr>
      <vt:lpstr>Utredningens förslag till lagstadgad flytträtt (forts.)</vt:lpstr>
      <vt:lpstr>Utredningens förslag till lagstadgad flytträtt (forts.)</vt:lpstr>
      <vt:lpstr>Utredningens förslag till lagstadgad flytträtt (forts.)</vt:lpstr>
      <vt:lpstr>Utredningens förslag om lagstadgad flytträtt (forts.)</vt:lpstr>
      <vt:lpstr>Utredningens förslag till lagstadgad flytträtt (forts.)</vt:lpstr>
      <vt:lpstr>Utredningens förslag till lagstadgad flytträtt (forts.)</vt:lpstr>
      <vt:lpstr>Överskottshantering i ömsesidigt bedrivna livförsäkringsföretag</vt:lpstr>
      <vt:lpstr>Överskottshantering i ömsesidigt bedrivna livförsäkringsföretag (forts.)</vt:lpstr>
      <vt:lpstr>Utredningens huvudförslag till förbättrad överskottshantering (1)</vt:lpstr>
      <vt:lpstr>Utredningens huvudförslag till förbättrad överskottshantering (2)</vt:lpstr>
      <vt:lpstr>Optionen - ett alternativ till huvudförslaget</vt:lpstr>
      <vt:lpstr>Företagsstyrning i hybridbolag (icke-vinstutdelande försäkringsaktiebolag) </vt:lpstr>
      <vt:lpstr>Företagsstyrning i hybridbolag (forts.)</vt:lpstr>
      <vt:lpstr>Företagsstyrning i hybridbolag (forts.)</vt:lpstr>
      <vt:lpstr>Företagsstyrning i hybridbolag (forts.)</vt:lpstr>
      <vt:lpstr>Företagsstyrning i hybridbolag (forts.)</vt:lpstr>
      <vt:lpstr>Företagsstyrning i hybridbolag (forts.)</vt:lpstr>
      <vt:lpstr>Tillräckligheten av föreslagna åtgärder för hybridbolag</vt:lpstr>
      <vt:lpstr>Ombildning av hybridbolag till ett vinstutdelande försäkringsaktiebolag</vt:lpstr>
      <vt:lpstr>Ombildning av hybridbolag (forts.)</vt:lpstr>
      <vt:lpstr>Övriga förslag</vt:lpstr>
    </vt:vector>
  </TitlesOfParts>
  <Company>Regeringskansliet RK 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Förstärkt försäkringstagarskydd</dc:title>
  <dc:creator>Tord Gransbo</dc:creator>
  <cp:lastModifiedBy>Tord Gransbo</cp:lastModifiedBy>
  <cp:revision>96</cp:revision>
  <cp:lastPrinted>2012-11-06T09:40:56Z</cp:lastPrinted>
  <dcterms:created xsi:type="dcterms:W3CDTF">2012-09-24T11:51:07Z</dcterms:created>
  <dcterms:modified xsi:type="dcterms:W3CDTF">2012-11-06T10:57:06Z</dcterms:modified>
  <cp:category>Utredning svenska (Office 2010)</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epID">
    <vt:lpwstr>6;835;0;0</vt:lpwstr>
  </property>
  <property fmtid="{D5CDD505-2E9C-101B-9397-08002B2CF9AE}" pid="3" name="SprakID">
    <vt:i4>0</vt:i4>
  </property>
  <property fmtid="{D5CDD505-2E9C-101B-9397-08002B2CF9AE}" pid="4" name="DokID">
    <vt:i4>122</vt:i4>
  </property>
</Properties>
</file>